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sldIdLst>
    <p:sldId id="256" r:id="rId3"/>
    <p:sldId id="260" r:id="rId4"/>
    <p:sldId id="257" r:id="rId5"/>
    <p:sldId id="264" r:id="rId6"/>
    <p:sldId id="269" r:id="rId7"/>
    <p:sldId id="267" r:id="rId8"/>
    <p:sldId id="266" r:id="rId9"/>
    <p:sldId id="268" r:id="rId10"/>
    <p:sldId id="265" r:id="rId11"/>
    <p:sldId id="272" r:id="rId12"/>
    <p:sldId id="262" r:id="rId13"/>
    <p:sldId id="277" r:id="rId14"/>
    <p:sldId id="276" r:id="rId15"/>
    <p:sldId id="259" r:id="rId16"/>
    <p:sldId id="27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lin, Ann" initials="JA" lastIdx="2" clrIdx="0">
    <p:extLst>
      <p:ext uri="{19B8F6BF-5375-455C-9EA6-DF929625EA0E}">
        <p15:presenceInfo xmlns:p15="http://schemas.microsoft.com/office/powerpoint/2012/main" userId="S-1-5-21-150927795-2069884688-1238954376-5106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528"/>
    <a:srgbClr val="0A4938"/>
    <a:srgbClr val="4489AC"/>
    <a:srgbClr val="0D5B48"/>
    <a:srgbClr val="0E644D"/>
    <a:srgbClr val="0F65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1" autoAdjust="0"/>
    <p:restoredTop sz="97453" autoAdjust="0"/>
  </p:normalViewPr>
  <p:slideViewPr>
    <p:cSldViewPr snapToGrid="0" snapToObjects="1">
      <p:cViewPr varScale="1">
        <p:scale>
          <a:sx n="77" d="100"/>
          <a:sy n="77" d="100"/>
        </p:scale>
        <p:origin x="1157"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D49E2-4C0D-415C-8184-ACDB9828AD02}" type="datetimeFigureOut">
              <a:rPr lang="en-US" smtClean="0"/>
              <a:t>8/1/2017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E76B7-3636-44A3-B01F-F190B559F62C}" type="slidenum">
              <a:rPr lang="en-US" smtClean="0"/>
              <a:t>‹#›</a:t>
            </a:fld>
            <a:endParaRPr lang="en-US"/>
          </a:p>
        </p:txBody>
      </p:sp>
    </p:spTree>
    <p:extLst>
      <p:ext uri="{BB962C8B-B14F-4D97-AF65-F5344CB8AC3E}">
        <p14:creationId xmlns:p14="http://schemas.microsoft.com/office/powerpoint/2010/main" val="378207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E76B7-3636-44A3-B01F-F190B559F62C}" type="slidenum">
              <a:rPr lang="en-US" smtClean="0"/>
              <a:t>4</a:t>
            </a:fld>
            <a:endParaRPr lang="en-US"/>
          </a:p>
        </p:txBody>
      </p:sp>
    </p:spTree>
    <p:extLst>
      <p:ext uri="{BB962C8B-B14F-4D97-AF65-F5344CB8AC3E}">
        <p14:creationId xmlns:p14="http://schemas.microsoft.com/office/powerpoint/2010/main" val="270174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135972"/>
            <a:ext cx="9144000" cy="758952"/>
          </a:xfrm>
          <a:prstGeom prst="rect">
            <a:avLst/>
          </a:prstGeom>
        </p:spPr>
      </p:pic>
      <p:pic>
        <p:nvPicPr>
          <p:cNvPr id="2" name="Picture 1" descr="CUTR_ppt_bkgd-01.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6872" y="1"/>
            <a:ext cx="9167280" cy="3755992"/>
          </a:xfrm>
          <a:prstGeom prst="rect">
            <a:avLst/>
          </a:prstGeom>
        </p:spPr>
      </p:pic>
      <p:sp>
        <p:nvSpPr>
          <p:cNvPr id="24" name="TextBox 23"/>
          <p:cNvSpPr txBox="1"/>
          <p:nvPr userDrawn="1"/>
        </p:nvSpPr>
        <p:spPr>
          <a:xfrm>
            <a:off x="-3592" y="6361560"/>
            <a:ext cx="9144000" cy="307777"/>
          </a:xfrm>
          <a:prstGeom prst="rect">
            <a:avLst/>
          </a:prstGeom>
          <a:noFill/>
        </p:spPr>
        <p:txBody>
          <a:bodyPr wrap="square" rtlCol="0">
            <a:spAutoFit/>
          </a:bodyPr>
          <a:lstStyle/>
          <a:p>
            <a:pPr algn="ctr"/>
            <a:r>
              <a:rPr lang="en-US" sz="1400" dirty="0">
                <a:solidFill>
                  <a:srgbClr val="C4BD97"/>
                </a:solidFill>
              </a:rPr>
              <a:t>Center for Urban Transportation Research | University of South Florida</a:t>
            </a:r>
          </a:p>
        </p:txBody>
      </p:sp>
      <p:pic>
        <p:nvPicPr>
          <p:cNvPr id="4" name="Picture 3" descr="CUTR_mark-01.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941630" y="1062441"/>
            <a:ext cx="3634860" cy="230305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33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7018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9863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141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2129" y="4406900"/>
            <a:ext cx="7642584"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52129" y="2906713"/>
            <a:ext cx="764258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51333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274638"/>
            <a:ext cx="7912100" cy="1143000"/>
          </a:xfrm>
        </p:spPr>
        <p:txBody>
          <a:bodyPr/>
          <a:lstStyle/>
          <a:p>
            <a:r>
              <a:rPr lang="en-US" dirty="0"/>
              <a:t>Click to edit Master title style</a:t>
            </a:r>
          </a:p>
        </p:txBody>
      </p:sp>
      <p:sp>
        <p:nvSpPr>
          <p:cNvPr id="3" name="Content Placeholder 2"/>
          <p:cNvSpPr>
            <a:spLocks noGrp="1"/>
          </p:cNvSpPr>
          <p:nvPr>
            <p:ph sz="half" idx="1"/>
          </p:nvPr>
        </p:nvSpPr>
        <p:spPr>
          <a:xfrm>
            <a:off x="7747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657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472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7100" y="274638"/>
            <a:ext cx="79121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747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47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625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625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13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9000" y="274638"/>
            <a:ext cx="7912100" cy="1143000"/>
          </a:xfrm>
        </p:spPr>
        <p:txBody>
          <a:bodyPr/>
          <a:lstStyle/>
          <a:p>
            <a:r>
              <a:rPr lang="en-US"/>
              <a:t>Click to edit Master title style</a:t>
            </a:r>
          </a:p>
        </p:txBody>
      </p:sp>
    </p:spTree>
    <p:extLst>
      <p:ext uri="{BB962C8B-B14F-4D97-AF65-F5344CB8AC3E}">
        <p14:creationId xmlns:p14="http://schemas.microsoft.com/office/powerpoint/2010/main" val="463974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7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925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47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3065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27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9827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827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95262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091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135972"/>
            <a:ext cx="9144000" cy="758952"/>
          </a:xfrm>
          <a:prstGeom prst="rect">
            <a:avLst/>
          </a:prstGeom>
        </p:spPr>
      </p:pic>
      <p:pic>
        <p:nvPicPr>
          <p:cNvPr id="2" name="Picture 1" descr="CUTR_ppt_bkgd-01.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6872" y="1"/>
            <a:ext cx="9167280" cy="3755992"/>
          </a:xfrm>
          <a:prstGeom prst="rect">
            <a:avLst/>
          </a:prstGeom>
        </p:spPr>
      </p:pic>
      <p:sp>
        <p:nvSpPr>
          <p:cNvPr id="24" name="TextBox 23"/>
          <p:cNvSpPr txBox="1"/>
          <p:nvPr userDrawn="1"/>
        </p:nvSpPr>
        <p:spPr>
          <a:xfrm>
            <a:off x="-3592" y="6361560"/>
            <a:ext cx="9144000" cy="307777"/>
          </a:xfrm>
          <a:prstGeom prst="rect">
            <a:avLst/>
          </a:prstGeom>
          <a:noFill/>
        </p:spPr>
        <p:txBody>
          <a:bodyPr wrap="square" rtlCol="0">
            <a:spAutoFit/>
          </a:bodyPr>
          <a:lstStyle/>
          <a:p>
            <a:pPr algn="ctr"/>
            <a:r>
              <a:rPr lang="en-US" sz="1400" dirty="0">
                <a:solidFill>
                  <a:srgbClr val="C4BD97"/>
                </a:solidFill>
              </a:rPr>
              <a:t>Center for Urban Transportation Research | University of South Florida</a:t>
            </a:r>
          </a:p>
        </p:txBody>
      </p:sp>
      <p:pic>
        <p:nvPicPr>
          <p:cNvPr id="4" name="Picture 3" descr="CUTR_mark-01.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941630" y="1062441"/>
            <a:ext cx="3634860" cy="2303059"/>
          </a:xfrm>
          <a:prstGeom prst="rect">
            <a:avLst/>
          </a:prstGeom>
        </p:spPr>
      </p:pic>
    </p:spTree>
    <p:extLst>
      <p:ext uri="{BB962C8B-B14F-4D97-AF65-F5344CB8AC3E}">
        <p14:creationId xmlns:p14="http://schemas.microsoft.com/office/powerpoint/2010/main" val="24686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txBox="1">
            <a:spLocks/>
          </p:cNvSpPr>
          <p:nvPr userDrawn="1"/>
        </p:nvSpPr>
        <p:spPr>
          <a:xfrm>
            <a:off x="8051799" y="6465945"/>
            <a:ext cx="10102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b="0" i="0" smtClean="0">
                <a:solidFill>
                  <a:schemeClr val="bg1"/>
                </a:solidFill>
              </a:rPr>
              <a:pPr/>
              <a:t>‹#›</a:t>
            </a:fld>
            <a:endParaRPr lang="en-US" sz="1000" b="0" i="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txBox="1">
            <a:spLocks/>
          </p:cNvSpPr>
          <p:nvPr userDrawn="1"/>
        </p:nvSpPr>
        <p:spPr>
          <a:xfrm>
            <a:off x="8051799" y="6465945"/>
            <a:ext cx="10102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b="0" i="0" smtClean="0">
                <a:solidFill>
                  <a:schemeClr val="bg1"/>
                </a:solidFill>
              </a:rPr>
              <a:pPr/>
              <a:t>‹#›</a:t>
            </a:fld>
            <a:endParaRPr lang="en-US" sz="1000" b="0" i="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txBox="1">
            <a:spLocks/>
          </p:cNvSpPr>
          <p:nvPr userDrawn="1"/>
        </p:nvSpPr>
        <p:spPr>
          <a:xfrm>
            <a:off x="8051799" y="6465945"/>
            <a:ext cx="10102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b="0" i="0" smtClean="0">
                <a:solidFill>
                  <a:schemeClr val="bg1"/>
                </a:solidFill>
              </a:rPr>
              <a:pPr/>
              <a:t>‹#›</a:t>
            </a:fld>
            <a:endParaRPr lang="en-US" sz="1000" b="0" i="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8051799" y="6465945"/>
            <a:ext cx="10102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b="0" i="0" smtClean="0">
                <a:solidFill>
                  <a:schemeClr val="bg1"/>
                </a:solidFill>
              </a:rPr>
              <a:pPr/>
              <a:t>‹#›</a:t>
            </a:fld>
            <a:endParaRPr lang="en-US" sz="1000" b="0" i="0" dirty="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txBox="1">
            <a:spLocks/>
          </p:cNvSpPr>
          <p:nvPr userDrawn="1"/>
        </p:nvSpPr>
        <p:spPr>
          <a:xfrm>
            <a:off x="8051799" y="6465945"/>
            <a:ext cx="10102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b="0" i="0" smtClean="0">
                <a:solidFill>
                  <a:schemeClr val="bg1"/>
                </a:solidFill>
              </a:rPr>
              <a:pPr/>
              <a:t>‹#›</a:t>
            </a:fld>
            <a:endParaRPr lang="en-US" sz="1000" b="0" i="0"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txBox="1">
            <a:spLocks/>
          </p:cNvSpPr>
          <p:nvPr userDrawn="1"/>
        </p:nvSpPr>
        <p:spPr>
          <a:xfrm>
            <a:off x="8051799" y="6465945"/>
            <a:ext cx="10102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b="0" i="0" smtClean="0">
                <a:solidFill>
                  <a:schemeClr val="bg1"/>
                </a:solidFill>
              </a:rPr>
              <a:pPr/>
              <a:t>‹#›</a:t>
            </a:fld>
            <a:endParaRPr lang="en-US" sz="1000" b="0" i="0"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txBox="1">
            <a:spLocks/>
          </p:cNvSpPr>
          <p:nvPr userDrawn="1"/>
        </p:nvSpPr>
        <p:spPr>
          <a:xfrm>
            <a:off x="8051799" y="6465945"/>
            <a:ext cx="10102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b="0" i="0" smtClean="0">
                <a:solidFill>
                  <a:schemeClr val="bg1"/>
                </a:solidFill>
              </a:rPr>
              <a:pPr/>
              <a:t>‹#›</a:t>
            </a:fld>
            <a:endParaRPr lang="en-US" sz="1000" b="0" i="0"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051799" y="6465945"/>
            <a:ext cx="10102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b="0" i="0" smtClean="0">
                <a:solidFill>
                  <a:schemeClr val="bg1"/>
                </a:solidFill>
              </a:rPr>
              <a:pPr/>
              <a:t>‹#›</a:t>
            </a:fld>
            <a:endParaRPr lang="en-US" sz="1000" b="0" i="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6126163"/>
            <a:ext cx="9144000" cy="758952"/>
          </a:xfrm>
          <a:prstGeom prst="rect">
            <a:avLst/>
          </a:prstGeom>
        </p:spPr>
      </p:pic>
      <p:sp>
        <p:nvSpPr>
          <p:cNvPr id="2" name="Title Placeholder 1"/>
          <p:cNvSpPr>
            <a:spLocks noGrp="1"/>
          </p:cNvSpPr>
          <p:nvPr>
            <p:ph type="title"/>
          </p:nvPr>
        </p:nvSpPr>
        <p:spPr>
          <a:xfrm>
            <a:off x="457200" y="2667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Lst>
  <p:txStyles>
    <p:titleStyle>
      <a:lvl1pPr algn="l" defTabSz="457200" rtl="0" eaLnBrk="1" latinLnBrk="0" hangingPunct="1">
        <a:spcBef>
          <a:spcPct val="0"/>
        </a:spcBef>
        <a:buNone/>
        <a:defRPr sz="3000" b="1" i="0" kern="1200">
          <a:solidFill>
            <a:srgbClr val="0D5B48"/>
          </a:solidFill>
          <a:effectLst>
            <a:outerShdw blurRad="50800" dist="38100" dir="2700000">
              <a:srgbClr val="000000">
                <a:alpha val="43000"/>
              </a:srgbClr>
            </a:outerShdw>
          </a:effectLst>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0322" y="274638"/>
            <a:ext cx="7826478"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60322" y="1600200"/>
            <a:ext cx="7826477"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txBox="1">
            <a:spLocks/>
          </p:cNvSpPr>
          <p:nvPr/>
        </p:nvSpPr>
        <p:spPr>
          <a:xfrm>
            <a:off x="8259097" y="6465945"/>
            <a:ext cx="80296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smtClean="0">
                <a:solidFill>
                  <a:schemeClr val="tx1"/>
                </a:solidFill>
              </a:rPr>
              <a:pPr/>
              <a:t>‹#›</a:t>
            </a:fld>
            <a:endParaRPr lang="en-US" sz="1000" dirty="0">
              <a:solidFill>
                <a:schemeClr val="tx1"/>
              </a:solidFill>
            </a:endParaRPr>
          </a:p>
        </p:txBody>
      </p:sp>
      <p:pic>
        <p:nvPicPr>
          <p:cNvPr id="5" name="Picture 4"/>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758952" cy="6858000"/>
          </a:xfrm>
          <a:prstGeom prst="rect">
            <a:avLst/>
          </a:prstGeom>
        </p:spPr>
      </p:pic>
    </p:spTree>
    <p:extLst>
      <p:ext uri="{BB962C8B-B14F-4D97-AF65-F5344CB8AC3E}">
        <p14:creationId xmlns:p14="http://schemas.microsoft.com/office/powerpoint/2010/main" val="4009871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67" r:id="rId9"/>
    <p:sldLayoutId id="2147483670" r:id="rId10"/>
  </p:sldLayoutIdLst>
  <p:txStyles>
    <p:titleStyle>
      <a:lvl1pPr algn="l" defTabSz="457200" rtl="0" eaLnBrk="1" latinLnBrk="0" hangingPunct="1">
        <a:spcBef>
          <a:spcPct val="0"/>
        </a:spcBef>
        <a:buNone/>
        <a:defRPr lang="en-US" sz="3000" b="1" i="0" kern="1200" dirty="0">
          <a:solidFill>
            <a:srgbClr val="0D5B48"/>
          </a:solidFill>
          <a:effectLst>
            <a:outerShdw blurRad="50800" dist="38100" dir="2700000">
              <a:srgbClr val="000000">
                <a:alpha val="43000"/>
              </a:srgbClr>
            </a:outerShdw>
          </a:effectLst>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mailto:winters@cutr.usf.edu" TargetMode="External"/><Relationship Id="rId3" Type="http://schemas.openxmlformats.org/officeDocument/2006/relationships/image" Target="../media/image30.jpeg"/><Relationship Id="rId7" Type="http://schemas.openxmlformats.org/officeDocument/2006/relationships/image" Target="../media/image34.emf"/><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3.jpeg"/><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hyperlink" Target="mailto:barbeau@cutr.usf.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jaygoodwill@cutr.usf.edu" TargetMode="External"/><Relationship Id="rId2" Type="http://schemas.openxmlformats.org/officeDocument/2006/relationships/hyperlink" Target="mailto:gregg@cutr.usf.edu"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257301" y="3937819"/>
            <a:ext cx="7327900" cy="2019299"/>
          </a:xfrm>
        </p:spPr>
        <p:txBody>
          <a:bodyPr vert="horz">
            <a:normAutofit fontScale="77500" lnSpcReduction="20000"/>
          </a:bodyPr>
          <a:lstStyle/>
          <a:p>
            <a:pPr algn="r">
              <a:buNone/>
            </a:pPr>
            <a:r>
              <a:rPr lang="en-US" sz="3300" b="1" dirty="0"/>
              <a:t>Analysis of Transportation Services for Individuals with Intellectual and Developmental Disabilities</a:t>
            </a:r>
          </a:p>
          <a:p>
            <a:pPr algn="r">
              <a:buNone/>
            </a:pPr>
            <a:r>
              <a:rPr lang="en-US" sz="3100" dirty="0"/>
              <a:t> </a:t>
            </a:r>
            <a:r>
              <a:rPr lang="en-US" sz="2300" dirty="0">
                <a:cs typeface="Helvetica Neue"/>
              </a:rPr>
              <a:t>Rob Gregg</a:t>
            </a:r>
          </a:p>
          <a:p>
            <a:pPr algn="r">
              <a:buNone/>
            </a:pPr>
            <a:r>
              <a:rPr lang="en-US" sz="2300" dirty="0">
                <a:cs typeface="Helvetica Neue"/>
              </a:rPr>
              <a:t>Jay Goodwill</a:t>
            </a:r>
          </a:p>
          <a:p>
            <a:pPr algn="r">
              <a:buNone/>
            </a:pPr>
            <a:endParaRPr lang="en-US" sz="2300" b="1" dirty="0">
              <a:cs typeface="Helvetica Neue"/>
            </a:endParaRPr>
          </a:p>
          <a:p>
            <a:pPr algn="r">
              <a:spcBef>
                <a:spcPts val="0"/>
              </a:spcBef>
              <a:buNone/>
            </a:pPr>
            <a:r>
              <a:rPr lang="en-US" sz="2300" b="1" dirty="0">
                <a:cs typeface="Helvetica Neue"/>
              </a:rPr>
              <a:t>August 2, 2017  </a:t>
            </a:r>
            <a:r>
              <a:rPr lang="en-US" sz="1400" b="1" dirty="0">
                <a:solidFill>
                  <a:srgbClr val="0F6528"/>
                </a:solidFill>
                <a:latin typeface="Wingdings" charset="2"/>
                <a:cs typeface="Wingdings" charset="2"/>
              </a:rPr>
              <a:t>l</a:t>
            </a:r>
            <a:r>
              <a:rPr lang="en-US" sz="2300" b="1" dirty="0">
                <a:cs typeface="Helvetica Neue"/>
              </a:rPr>
              <a:t>  Tallahassee, Florida</a:t>
            </a:r>
          </a:p>
          <a:p>
            <a:pPr algn="r">
              <a:buNone/>
            </a:pPr>
            <a:endParaRPr lang="en-US" sz="2200" dirty="0">
              <a:cs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Samples of Best Practices</a:t>
            </a:r>
          </a:p>
        </p:txBody>
      </p:sp>
      <p:sp>
        <p:nvSpPr>
          <p:cNvPr id="3" name="Content Placeholder 2"/>
          <p:cNvSpPr>
            <a:spLocks noGrp="1"/>
          </p:cNvSpPr>
          <p:nvPr>
            <p:ph sz="half" idx="1"/>
          </p:nvPr>
        </p:nvSpPr>
        <p:spPr/>
        <p:txBody>
          <a:bodyPr/>
          <a:lstStyle/>
          <a:p>
            <a:r>
              <a:rPr lang="en-US" dirty="0"/>
              <a:t>Use of Taxis</a:t>
            </a:r>
          </a:p>
          <a:p>
            <a:r>
              <a:rPr lang="en-US" dirty="0"/>
              <a:t>Travel Training</a:t>
            </a:r>
          </a:p>
          <a:p>
            <a:r>
              <a:rPr lang="en-US" dirty="0"/>
              <a:t>Operator Training</a:t>
            </a:r>
          </a:p>
          <a:p>
            <a:r>
              <a:rPr lang="en-US" dirty="0"/>
              <a:t>Technology </a:t>
            </a:r>
          </a:p>
          <a:p>
            <a:r>
              <a:rPr lang="en-US" dirty="0"/>
              <a:t>Fare Incentive Programs</a:t>
            </a:r>
          </a:p>
          <a:p>
            <a:r>
              <a:rPr lang="en-US" dirty="0"/>
              <a:t>Regional Call Centers</a:t>
            </a:r>
          </a:p>
          <a:p>
            <a:r>
              <a:rPr lang="en-US" dirty="0"/>
              <a:t>Bus Stop Design</a:t>
            </a:r>
          </a:p>
          <a:p>
            <a:r>
              <a:rPr lang="en-US" dirty="0"/>
              <a:t>First Mile /  Last Mile</a:t>
            </a:r>
          </a:p>
          <a:p>
            <a:endParaRPr lang="en-US" dirty="0"/>
          </a:p>
        </p:txBody>
      </p:sp>
      <p:sp>
        <p:nvSpPr>
          <p:cNvPr id="4" name="Content Placeholder 3"/>
          <p:cNvSpPr>
            <a:spLocks noGrp="1"/>
          </p:cNvSpPr>
          <p:nvPr>
            <p:ph sz="half" idx="2"/>
          </p:nvPr>
        </p:nvSpPr>
        <p:spPr/>
        <p:txBody>
          <a:bodyPr/>
          <a:lstStyle/>
          <a:p>
            <a:r>
              <a:rPr lang="en-US" dirty="0"/>
              <a:t>Coordination and Partnerships</a:t>
            </a:r>
          </a:p>
          <a:p>
            <a:r>
              <a:rPr lang="en-US" dirty="0"/>
              <a:t>Mobility Management</a:t>
            </a:r>
          </a:p>
          <a:p>
            <a:r>
              <a:rPr lang="en-US" dirty="0"/>
              <a:t>Education (operators, users, public)</a:t>
            </a:r>
          </a:p>
          <a:p>
            <a:r>
              <a:rPr lang="en-US" dirty="0"/>
              <a:t>Vouchers</a:t>
            </a:r>
          </a:p>
          <a:p>
            <a:r>
              <a:rPr lang="en-US" dirty="0"/>
              <a:t>Innovative Service Approaches</a:t>
            </a:r>
          </a:p>
          <a:p>
            <a:r>
              <a:rPr lang="en-US" dirty="0"/>
              <a:t>Flexible Services</a:t>
            </a:r>
          </a:p>
          <a:p>
            <a:endParaRPr lang="en-US" dirty="0"/>
          </a:p>
          <a:p>
            <a:endParaRPr lang="en-US" dirty="0"/>
          </a:p>
        </p:txBody>
      </p:sp>
    </p:spTree>
    <p:extLst>
      <p:ext uri="{BB962C8B-B14F-4D97-AF65-F5344CB8AC3E}">
        <p14:creationId xmlns:p14="http://schemas.microsoft.com/office/powerpoint/2010/main" val="77515121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20459245">
            <a:off x="4401703" y="1831649"/>
            <a:ext cx="4194660" cy="17486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Title 2"/>
          <p:cNvSpPr>
            <a:spLocks noGrp="1"/>
          </p:cNvSpPr>
          <p:nvPr>
            <p:ph type="title"/>
          </p:nvPr>
        </p:nvSpPr>
        <p:spPr/>
        <p:txBody>
          <a:bodyPr/>
          <a:lstStyle/>
          <a:p>
            <a:r>
              <a:rPr lang="en-US" dirty="0"/>
              <a:t>Solutions: Illustrations of Innovation</a:t>
            </a:r>
          </a:p>
        </p:txBody>
      </p:sp>
      <p:sp>
        <p:nvSpPr>
          <p:cNvPr id="4" name="Content Placeholder 3"/>
          <p:cNvSpPr>
            <a:spLocks noGrp="1"/>
          </p:cNvSpPr>
          <p:nvPr>
            <p:ph sz="half" idx="1"/>
          </p:nvPr>
        </p:nvSpPr>
        <p:spPr/>
        <p:txBody>
          <a:bodyPr/>
          <a:lstStyle/>
          <a:p>
            <a:r>
              <a:rPr lang="en-US" dirty="0"/>
              <a:t>Technology</a:t>
            </a:r>
          </a:p>
          <a:p>
            <a:r>
              <a:rPr lang="en-US" dirty="0"/>
              <a:t>Business Partnerships</a:t>
            </a:r>
          </a:p>
          <a:p>
            <a:r>
              <a:rPr lang="en-US" dirty="0"/>
              <a:t>First / Last Mile</a:t>
            </a:r>
          </a:p>
          <a:p>
            <a:r>
              <a:rPr lang="en-US" dirty="0"/>
              <a:t>Automation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42848" y="3765176"/>
            <a:ext cx="1757082" cy="188258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0957628"/>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Illustrations of Innovation Solutions:</a:t>
            </a:r>
            <a:br>
              <a:rPr lang="en-US" dirty="0"/>
            </a:br>
            <a:r>
              <a:rPr lang="en-US" dirty="0"/>
              <a:t>Mobility Management</a:t>
            </a:r>
          </a:p>
        </p:txBody>
      </p:sp>
      <p:sp>
        <p:nvSpPr>
          <p:cNvPr id="4" name="Content Placeholder 3"/>
          <p:cNvSpPr>
            <a:spLocks noGrp="1"/>
          </p:cNvSpPr>
          <p:nvPr>
            <p:ph sz="half" idx="1"/>
          </p:nvPr>
        </p:nvSpPr>
        <p:spPr/>
        <p:txBody>
          <a:bodyPr/>
          <a:lstStyle/>
          <a:p>
            <a:r>
              <a:rPr lang="en-US" dirty="0"/>
              <a:t>Customer Information</a:t>
            </a:r>
          </a:p>
          <a:p>
            <a:r>
              <a:rPr lang="en-US" dirty="0"/>
              <a:t>One-Click Call Center</a:t>
            </a:r>
          </a:p>
          <a:p>
            <a:r>
              <a:rPr lang="en-US" dirty="0"/>
              <a:t>Urban / Rural Connectivity</a:t>
            </a:r>
          </a:p>
          <a:p>
            <a:r>
              <a:rPr lang="en-US" dirty="0"/>
              <a:t>Travel Training</a:t>
            </a:r>
          </a:p>
          <a:p>
            <a:r>
              <a:rPr lang="en-US" dirty="0"/>
              <a:t>Sensitivity Training</a:t>
            </a:r>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20624848">
            <a:off x="4502903" y="1787851"/>
            <a:ext cx="4213411" cy="22860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90765" y="4069595"/>
            <a:ext cx="1828038" cy="182803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73780" y="4545105"/>
            <a:ext cx="1235828" cy="1446103"/>
          </a:xfrm>
          <a:prstGeom prst="rect">
            <a:avLst/>
          </a:prstGeom>
        </p:spPr>
      </p:pic>
    </p:spTree>
    <p:extLst>
      <p:ext uri="{BB962C8B-B14F-4D97-AF65-F5344CB8AC3E}">
        <p14:creationId xmlns:p14="http://schemas.microsoft.com/office/powerpoint/2010/main" val="4268680180"/>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Solutions: Regional Fare Systems</a:t>
            </a:r>
          </a:p>
        </p:txBody>
      </p:sp>
      <p:sp>
        <p:nvSpPr>
          <p:cNvPr id="4" name="Content Placeholder 3"/>
          <p:cNvSpPr>
            <a:spLocks noGrp="1"/>
          </p:cNvSpPr>
          <p:nvPr>
            <p:ph sz="half" idx="1"/>
          </p:nvPr>
        </p:nvSpPr>
        <p:spPr>
          <a:xfrm>
            <a:off x="457200" y="1090570"/>
            <a:ext cx="8334462" cy="5159228"/>
          </a:xfrm>
        </p:spPr>
        <p:txBody>
          <a:bodyPr>
            <a:noAutofit/>
          </a:bodyPr>
          <a:lstStyle/>
          <a:p>
            <a:endParaRPr lang="en-US" sz="1600" b="1" i="1" dirty="0"/>
          </a:p>
          <a:p>
            <a:r>
              <a:rPr lang="en-US" sz="1600" b="1" i="1" dirty="0"/>
              <a:t>Regional Fare Policy and Fare Allocation, Innovations in Fare Equipment and Data Collection (2010) </a:t>
            </a:r>
            <a:r>
              <a:rPr lang="en-US" sz="1600" dirty="0"/>
              <a:t>-</a:t>
            </a:r>
            <a:r>
              <a:rPr lang="en-US" sz="1600" b="1" i="1" dirty="0"/>
              <a:t> </a:t>
            </a:r>
            <a:r>
              <a:rPr lang="en-US" sz="1600" dirty="0"/>
              <a:t>Documents experiences related to regional fare programs in the United States, with an emphasis on institutional arrangements, technological impacts, customer acceptance, data processing enhancements, and costs and benefits. </a:t>
            </a:r>
          </a:p>
          <a:p>
            <a:r>
              <a:rPr lang="en-US" sz="1600" b="1" i="1" dirty="0"/>
              <a:t>Ridership Impacts of South Florida’s EASY Smart Card (2013) </a:t>
            </a:r>
            <a:r>
              <a:rPr lang="en-US" sz="1600" dirty="0"/>
              <a:t>– Analyzes Miami-Dade Transit (MDT) and Tri-Rail’s regional EASY card deployment experience related to ridership and customer service impacts. </a:t>
            </a:r>
          </a:p>
          <a:p>
            <a:r>
              <a:rPr lang="en-US" sz="1600" b="1" i="1" dirty="0"/>
              <a:t>Assessment of Mobile Fare Payment Technology for Future Deployment in Florida Phase I (2016)</a:t>
            </a:r>
            <a:r>
              <a:rPr lang="en-US" sz="1600" dirty="0"/>
              <a:t> – Reviewed nationwide examples of  mobile ticketing apps  and provided case study examples for five agencies based on research and interviews and created a concept of operations for a future mobile app deployment in Florida .</a:t>
            </a:r>
          </a:p>
          <a:p>
            <a:r>
              <a:rPr lang="en-US" sz="1600" b="1" i="1" dirty="0"/>
              <a:t>Assessment of Mobile Fare Payment Technology for Future Deployment in Florida Phase II (underway) </a:t>
            </a:r>
            <a:r>
              <a:rPr lang="en-US" sz="1600" dirty="0"/>
              <a:t>– Evaluation of a mobile payment pilot project for Star Metro and Big Bend Transit that enables the agency’s customers to utilize cell phones and a mobile payment app to purchase fare media that bus operators can visually validate. This phase involves focus groups, internal beta testing and up to 200 volunteers that will test the app and provide feedback on functionality and added convenience during a six month pilot project. </a:t>
            </a:r>
          </a:p>
        </p:txBody>
      </p:sp>
    </p:spTree>
    <p:extLst>
      <p:ext uri="{BB962C8B-B14F-4D97-AF65-F5344CB8AC3E}">
        <p14:creationId xmlns:p14="http://schemas.microsoft.com/office/powerpoint/2010/main" val="3817486951"/>
      </p:ext>
    </p:extLst>
  </p:cSld>
  <p:clrMapOvr>
    <a:masterClrMapping/>
  </p:clrMapOvr>
  <p:transition spd="slow">
    <p:push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1113"/>
            <a:ext cx="2230438" cy="91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2"/>
          <p:cNvSpPr txBox="1">
            <a:spLocks noChangeArrowheads="1"/>
          </p:cNvSpPr>
          <p:nvPr/>
        </p:nvSpPr>
        <p:spPr>
          <a:xfrm>
            <a:off x="1865313" y="6281738"/>
            <a:ext cx="5676900" cy="346075"/>
          </a:xfrm>
          <a:prstGeom prst="rect">
            <a:avLst/>
          </a:prstGeom>
        </p:spPr>
        <p:txBody>
          <a:bodyPr vert="horz" lIns="91440" tIns="45720" rIns="91440" bIns="45720" rtlCol="0" anchor="ctr">
            <a:normAutofit fontScale="45000" lnSpcReduction="20000"/>
          </a:bodyPr>
          <a:lstStyle>
            <a:lvl1pPr algn="l" defTabSz="457200" rtl="0" eaLnBrk="1" latinLnBrk="0" hangingPunct="1">
              <a:spcBef>
                <a:spcPct val="0"/>
              </a:spcBef>
              <a:buNone/>
              <a:defRPr sz="3000" b="1" i="0" kern="1200">
                <a:solidFill>
                  <a:srgbClr val="0D5B48"/>
                </a:solidFill>
                <a:effectLst>
                  <a:outerShdw blurRad="50800" dist="38100" dir="2700000">
                    <a:srgbClr val="000000">
                      <a:alpha val="43000"/>
                    </a:srgbClr>
                  </a:outerShdw>
                </a:effectLst>
                <a:latin typeface="Verdana"/>
                <a:ea typeface="+mj-ea"/>
                <a:cs typeface="Verdana"/>
              </a:defRPr>
            </a:lvl1pPr>
          </a:lstStyle>
          <a:p>
            <a:pPr algn="ctr">
              <a:defRPr/>
            </a:pPr>
            <a:r>
              <a:rPr lang="en-US" sz="1700" i="1">
                <a:solidFill>
                  <a:schemeClr val="bg1"/>
                </a:solidFill>
                <a:latin typeface="Arial" charset="0"/>
              </a:rPr>
              <a:t>Center for Urban Transportation Research</a:t>
            </a:r>
            <a:br>
              <a:rPr lang="en-US" sz="1700" i="1">
                <a:solidFill>
                  <a:schemeClr val="bg1"/>
                </a:solidFill>
                <a:latin typeface="Arial" charset="0"/>
              </a:rPr>
            </a:br>
            <a:r>
              <a:rPr lang="en-US" sz="1300" i="1">
                <a:solidFill>
                  <a:schemeClr val="bg1"/>
                </a:solidFill>
                <a:latin typeface="Verdana" pitchFamily="34" charset="0"/>
                <a:cs typeface="Verdana" pitchFamily="34" charset="0"/>
              </a:rPr>
              <a:t>with the Department of Computer Science and Engineering</a:t>
            </a:r>
            <a:br>
              <a:rPr lang="en-US" sz="1300" i="1">
                <a:solidFill>
                  <a:schemeClr val="bg1"/>
                </a:solidFill>
                <a:latin typeface="Verdana" pitchFamily="34" charset="0"/>
                <a:cs typeface="Verdana" pitchFamily="34" charset="0"/>
              </a:rPr>
            </a:br>
            <a:endParaRPr lang="en-US" sz="1300" i="1" dirty="0">
              <a:solidFill>
                <a:schemeClr val="bg1"/>
              </a:solidFill>
              <a:latin typeface="Verdana" pitchFamily="34" charset="0"/>
              <a:cs typeface="Verdana" pitchFamily="34" charset="0"/>
            </a:endParaRPr>
          </a:p>
        </p:txBody>
      </p:sp>
      <p:sp>
        <p:nvSpPr>
          <p:cNvPr id="4" name="Text Box 154"/>
          <p:cNvSpPr txBox="1">
            <a:spLocks noChangeArrowheads="1"/>
          </p:cNvSpPr>
          <p:nvPr/>
        </p:nvSpPr>
        <p:spPr bwMode="auto">
          <a:xfrm>
            <a:off x="1343025" y="144463"/>
            <a:ext cx="7551738" cy="325437"/>
          </a:xfrm>
          <a:prstGeom prst="rect">
            <a:avLst/>
          </a:prstGeom>
          <a:noFill/>
          <a:ln w="9525">
            <a:noFill/>
            <a:miter lim="800000"/>
            <a:headEnd/>
            <a:tailEnd/>
          </a:ln>
          <a:effectLst/>
        </p:spPr>
        <p:txBody>
          <a:bodyPr lIns="18281" tIns="9140" rIns="18281" bIns="9140">
            <a:spAutoFit/>
          </a:bodyPr>
          <a:lstStyle/>
          <a:p>
            <a:pPr algn="ctr" defTabSz="231843" fontAlgn="auto">
              <a:spcBef>
                <a:spcPts val="0"/>
              </a:spcBef>
              <a:spcAft>
                <a:spcPts val="0"/>
              </a:spcAft>
              <a:defRPr/>
            </a:pPr>
            <a:r>
              <a:rPr lang="en-US" sz="2000" b="1" dirty="0">
                <a:latin typeface="Verdana" pitchFamily="34" charset="0"/>
                <a:ea typeface="Verdana" pitchFamily="34" charset="0"/>
                <a:cs typeface="Verdana" pitchFamily="34" charset="0"/>
              </a:rPr>
              <a:t>Travel</a:t>
            </a:r>
            <a:r>
              <a:rPr lang="en-US" sz="1900" b="1" dirty="0">
                <a:latin typeface="Verdana" pitchFamily="34" charset="0"/>
                <a:ea typeface="Verdana" pitchFamily="34" charset="0"/>
                <a:cs typeface="Verdana" pitchFamily="34" charset="0"/>
              </a:rPr>
              <a:t> Assistance Device (TAD) to Help Transit Riders</a:t>
            </a:r>
            <a:endParaRPr lang="en-US" b="1" dirty="0">
              <a:effectLst>
                <a:outerShdw blurRad="38100" dist="38100" dir="2700000" algn="tl">
                  <a:srgbClr val="C0C0C0"/>
                </a:outerShdw>
              </a:effectLst>
              <a:latin typeface="Verdana" pitchFamily="34" charset="0"/>
              <a:ea typeface="Verdana" pitchFamily="34" charset="0"/>
              <a:cs typeface="Verdana" pitchFamily="34" charset="0"/>
            </a:endParaRPr>
          </a:p>
        </p:txBody>
      </p:sp>
      <p:sp>
        <p:nvSpPr>
          <p:cNvPr id="5" name="AutoShape 181" descr="logo"/>
          <p:cNvSpPr>
            <a:spLocks noChangeAspect="1" noChangeArrowheads="1"/>
          </p:cNvSpPr>
          <p:nvPr/>
        </p:nvSpPr>
        <p:spPr bwMode="auto">
          <a:xfrm>
            <a:off x="4597400" y="3081338"/>
            <a:ext cx="4175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220" tIns="11110" rIns="22220" bIns="1111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 name="AutoShape 183" descr="logo"/>
          <p:cNvSpPr>
            <a:spLocks noChangeAspect="1" noChangeArrowheads="1"/>
          </p:cNvSpPr>
          <p:nvPr/>
        </p:nvSpPr>
        <p:spPr bwMode="auto">
          <a:xfrm>
            <a:off x="4597400" y="3081338"/>
            <a:ext cx="4175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220" tIns="11110" rIns="22220" bIns="1111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 name="Text Box 488"/>
          <p:cNvSpPr txBox="1">
            <a:spLocks noChangeArrowheads="1"/>
          </p:cNvSpPr>
          <p:nvPr/>
        </p:nvSpPr>
        <p:spPr bwMode="auto">
          <a:xfrm>
            <a:off x="1343025" y="6632575"/>
            <a:ext cx="6119813"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0" tIns="11425" rIns="22850" bIns="11425">
            <a:spAutoFit/>
          </a:bodyPr>
          <a:lstStyle>
            <a:lvl1pPr defTabSz="941388">
              <a:defRPr>
                <a:solidFill>
                  <a:schemeClr val="tx1"/>
                </a:solidFill>
                <a:latin typeface="Calibri" panose="020F0502020204030204" pitchFamily="34" charset="0"/>
              </a:defRPr>
            </a:lvl1pPr>
            <a:lvl2pPr marL="742950" indent="-285750" defTabSz="941388">
              <a:defRPr>
                <a:solidFill>
                  <a:schemeClr val="tx1"/>
                </a:solidFill>
                <a:latin typeface="Calibri" panose="020F0502020204030204" pitchFamily="34" charset="0"/>
              </a:defRPr>
            </a:lvl2pPr>
            <a:lvl3pPr marL="1143000" indent="-228600" defTabSz="941388">
              <a:defRPr>
                <a:solidFill>
                  <a:schemeClr val="tx1"/>
                </a:solidFill>
                <a:latin typeface="Calibri" panose="020F0502020204030204" pitchFamily="34" charset="0"/>
              </a:defRPr>
            </a:lvl3pPr>
            <a:lvl4pPr marL="1600200" indent="-228600" defTabSz="941388">
              <a:defRPr>
                <a:solidFill>
                  <a:schemeClr val="tx1"/>
                </a:solidFill>
                <a:latin typeface="Calibri" panose="020F0502020204030204" pitchFamily="34" charset="0"/>
              </a:defRPr>
            </a:lvl4pPr>
            <a:lvl5pPr marL="2057400" indent="-228600" defTabSz="941388">
              <a:defRPr>
                <a:solidFill>
                  <a:schemeClr val="tx1"/>
                </a:solidFill>
                <a:latin typeface="Calibri" panose="020F0502020204030204" pitchFamily="34" charset="0"/>
              </a:defRPr>
            </a:lvl5pPr>
            <a:lvl6pPr marL="2514600" indent="-228600" defTabSz="941388" fontAlgn="base">
              <a:spcBef>
                <a:spcPct val="0"/>
              </a:spcBef>
              <a:spcAft>
                <a:spcPct val="0"/>
              </a:spcAft>
              <a:defRPr>
                <a:solidFill>
                  <a:schemeClr val="tx1"/>
                </a:solidFill>
                <a:latin typeface="Calibri" panose="020F0502020204030204" pitchFamily="34" charset="0"/>
              </a:defRPr>
            </a:lvl6pPr>
            <a:lvl7pPr marL="2971800" indent="-228600" defTabSz="941388" fontAlgn="base">
              <a:spcBef>
                <a:spcPct val="0"/>
              </a:spcBef>
              <a:spcAft>
                <a:spcPct val="0"/>
              </a:spcAft>
              <a:defRPr>
                <a:solidFill>
                  <a:schemeClr val="tx1"/>
                </a:solidFill>
                <a:latin typeface="Calibri" panose="020F0502020204030204" pitchFamily="34" charset="0"/>
              </a:defRPr>
            </a:lvl7pPr>
            <a:lvl8pPr marL="3429000" indent="-228600" defTabSz="941388" fontAlgn="base">
              <a:spcBef>
                <a:spcPct val="0"/>
              </a:spcBef>
              <a:spcAft>
                <a:spcPct val="0"/>
              </a:spcAft>
              <a:defRPr>
                <a:solidFill>
                  <a:schemeClr val="tx1"/>
                </a:solidFill>
                <a:latin typeface="Calibri" panose="020F0502020204030204" pitchFamily="34" charset="0"/>
              </a:defRPr>
            </a:lvl8pPr>
            <a:lvl9pPr marL="3886200" indent="-228600" defTabSz="941388" fontAlgn="base">
              <a:spcBef>
                <a:spcPct val="0"/>
              </a:spcBef>
              <a:spcAft>
                <a:spcPct val="0"/>
              </a:spcAft>
              <a:defRPr>
                <a:solidFill>
                  <a:schemeClr val="tx1"/>
                </a:solidFill>
                <a:latin typeface="Calibri" panose="020F0502020204030204" pitchFamily="34" charset="0"/>
              </a:defRPr>
            </a:lvl9pPr>
          </a:lstStyle>
          <a:p>
            <a:pPr algn="ctr"/>
            <a:r>
              <a:rPr lang="en-US" altLang="en-US" sz="900" b="1">
                <a:latin typeface="Arial Narrow" panose="020B0606020202030204" pitchFamily="34" charset="0"/>
              </a:rPr>
              <a:t>Research funded by the TRB Transit Innovations Deserving Exploratory Analysis (IDEA) program</a:t>
            </a:r>
            <a:endParaRPr lang="en-US" altLang="en-US" sz="1000" b="1" i="1">
              <a:latin typeface="Arial Narrow" panose="020B0606020202030204" pitchFamily="34" charset="0"/>
            </a:endParaRPr>
          </a:p>
        </p:txBody>
      </p:sp>
      <p:sp>
        <p:nvSpPr>
          <p:cNvPr id="8" name="Text Box 522"/>
          <p:cNvSpPr txBox="1">
            <a:spLocks noChangeArrowheads="1"/>
          </p:cNvSpPr>
          <p:nvPr/>
        </p:nvSpPr>
        <p:spPr bwMode="auto">
          <a:xfrm>
            <a:off x="3108325" y="1450975"/>
            <a:ext cx="3138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3" tIns="8161" rIns="16323" bIns="8161">
            <a:spAutoFit/>
          </a:bodyPr>
          <a:lstStyle>
            <a:lvl1pPr defTabSz="954088">
              <a:defRPr>
                <a:solidFill>
                  <a:schemeClr val="tx1"/>
                </a:solidFill>
                <a:latin typeface="Calibri" panose="020F0502020204030204" pitchFamily="34" charset="0"/>
              </a:defRPr>
            </a:lvl1pPr>
            <a:lvl2pPr marL="742950" indent="-285750" defTabSz="954088">
              <a:defRPr>
                <a:solidFill>
                  <a:schemeClr val="tx1"/>
                </a:solidFill>
                <a:latin typeface="Calibri" panose="020F0502020204030204" pitchFamily="34" charset="0"/>
              </a:defRPr>
            </a:lvl2pPr>
            <a:lvl3pPr marL="1143000" indent="-228600" defTabSz="954088">
              <a:defRPr>
                <a:solidFill>
                  <a:schemeClr val="tx1"/>
                </a:solidFill>
                <a:latin typeface="Calibri" panose="020F0502020204030204" pitchFamily="34" charset="0"/>
              </a:defRPr>
            </a:lvl3pPr>
            <a:lvl4pPr marL="1600200" indent="-228600" defTabSz="954088">
              <a:defRPr>
                <a:solidFill>
                  <a:schemeClr val="tx1"/>
                </a:solidFill>
                <a:latin typeface="Calibri" panose="020F0502020204030204" pitchFamily="34" charset="0"/>
              </a:defRPr>
            </a:lvl4pPr>
            <a:lvl5pPr marL="2057400" indent="-228600" defTabSz="954088">
              <a:defRPr>
                <a:solidFill>
                  <a:schemeClr val="tx1"/>
                </a:solidFill>
                <a:latin typeface="Calibri" panose="020F0502020204030204" pitchFamily="34" charset="0"/>
              </a:defRPr>
            </a:lvl5pPr>
            <a:lvl6pPr marL="2514600" indent="-228600" defTabSz="954088" fontAlgn="base">
              <a:spcBef>
                <a:spcPct val="0"/>
              </a:spcBef>
              <a:spcAft>
                <a:spcPct val="0"/>
              </a:spcAft>
              <a:defRPr>
                <a:solidFill>
                  <a:schemeClr val="tx1"/>
                </a:solidFill>
                <a:latin typeface="Calibri" panose="020F0502020204030204" pitchFamily="34" charset="0"/>
              </a:defRPr>
            </a:lvl6pPr>
            <a:lvl7pPr marL="2971800" indent="-228600" defTabSz="954088" fontAlgn="base">
              <a:spcBef>
                <a:spcPct val="0"/>
              </a:spcBef>
              <a:spcAft>
                <a:spcPct val="0"/>
              </a:spcAft>
              <a:defRPr>
                <a:solidFill>
                  <a:schemeClr val="tx1"/>
                </a:solidFill>
                <a:latin typeface="Calibri" panose="020F0502020204030204" pitchFamily="34" charset="0"/>
              </a:defRPr>
            </a:lvl7pPr>
            <a:lvl8pPr marL="3429000" indent="-228600" defTabSz="954088" fontAlgn="base">
              <a:spcBef>
                <a:spcPct val="0"/>
              </a:spcBef>
              <a:spcAft>
                <a:spcPct val="0"/>
              </a:spcAft>
              <a:defRPr>
                <a:solidFill>
                  <a:schemeClr val="tx1"/>
                </a:solidFill>
                <a:latin typeface="Calibri" panose="020F0502020204030204" pitchFamily="34" charset="0"/>
              </a:defRPr>
            </a:lvl8pPr>
            <a:lvl9pPr marL="3886200" indent="-228600" defTabSz="954088"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1300" b="1">
                <a:solidFill>
                  <a:srgbClr val="006600"/>
                </a:solidFill>
                <a:latin typeface="Verdana" panose="020B0604030504040204" pitchFamily="34" charset="0"/>
                <a:ea typeface="Verdana" panose="020B0604030504040204" pitchFamily="34" charset="0"/>
                <a:cs typeface="Verdana" panose="020B0604030504040204" pitchFamily="34" charset="0"/>
              </a:rPr>
              <a:t>Final Products</a:t>
            </a:r>
          </a:p>
        </p:txBody>
      </p:sp>
      <p:sp>
        <p:nvSpPr>
          <p:cNvPr id="9" name="Text Box 525"/>
          <p:cNvSpPr txBox="1">
            <a:spLocks noChangeArrowheads="1"/>
          </p:cNvSpPr>
          <p:nvPr/>
        </p:nvSpPr>
        <p:spPr bwMode="auto">
          <a:xfrm>
            <a:off x="6267450" y="3452813"/>
            <a:ext cx="287655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3" tIns="8161" rIns="16323" bIns="8161">
            <a:spAutoFit/>
          </a:bodyPr>
          <a:lstStyle>
            <a:lvl1pPr defTabSz="954088">
              <a:defRPr>
                <a:solidFill>
                  <a:schemeClr val="tx1"/>
                </a:solidFill>
                <a:latin typeface="Calibri" panose="020F0502020204030204" pitchFamily="34" charset="0"/>
              </a:defRPr>
            </a:lvl1pPr>
            <a:lvl2pPr marL="742950" indent="-285750" defTabSz="954088">
              <a:defRPr>
                <a:solidFill>
                  <a:schemeClr val="tx1"/>
                </a:solidFill>
                <a:latin typeface="Calibri" panose="020F0502020204030204" pitchFamily="34" charset="0"/>
              </a:defRPr>
            </a:lvl2pPr>
            <a:lvl3pPr marL="1143000" indent="-228600" defTabSz="954088">
              <a:defRPr>
                <a:solidFill>
                  <a:schemeClr val="tx1"/>
                </a:solidFill>
                <a:latin typeface="Calibri" panose="020F0502020204030204" pitchFamily="34" charset="0"/>
              </a:defRPr>
            </a:lvl3pPr>
            <a:lvl4pPr marL="1600200" indent="-228600" defTabSz="954088">
              <a:defRPr>
                <a:solidFill>
                  <a:schemeClr val="tx1"/>
                </a:solidFill>
                <a:latin typeface="Calibri" panose="020F0502020204030204" pitchFamily="34" charset="0"/>
              </a:defRPr>
            </a:lvl4pPr>
            <a:lvl5pPr marL="2057400" indent="-228600" defTabSz="954088">
              <a:defRPr>
                <a:solidFill>
                  <a:schemeClr val="tx1"/>
                </a:solidFill>
                <a:latin typeface="Calibri" panose="020F0502020204030204" pitchFamily="34" charset="0"/>
              </a:defRPr>
            </a:lvl5pPr>
            <a:lvl6pPr marL="2514600" indent="-228600" defTabSz="954088" fontAlgn="base">
              <a:spcBef>
                <a:spcPct val="0"/>
              </a:spcBef>
              <a:spcAft>
                <a:spcPct val="0"/>
              </a:spcAft>
              <a:defRPr>
                <a:solidFill>
                  <a:schemeClr val="tx1"/>
                </a:solidFill>
                <a:latin typeface="Calibri" panose="020F0502020204030204" pitchFamily="34" charset="0"/>
              </a:defRPr>
            </a:lvl6pPr>
            <a:lvl7pPr marL="2971800" indent="-228600" defTabSz="954088" fontAlgn="base">
              <a:spcBef>
                <a:spcPct val="0"/>
              </a:spcBef>
              <a:spcAft>
                <a:spcPct val="0"/>
              </a:spcAft>
              <a:defRPr>
                <a:solidFill>
                  <a:schemeClr val="tx1"/>
                </a:solidFill>
                <a:latin typeface="Calibri" panose="020F0502020204030204" pitchFamily="34" charset="0"/>
              </a:defRPr>
            </a:lvl7pPr>
            <a:lvl8pPr marL="3429000" indent="-228600" defTabSz="954088" fontAlgn="base">
              <a:spcBef>
                <a:spcPct val="0"/>
              </a:spcBef>
              <a:spcAft>
                <a:spcPct val="0"/>
              </a:spcAft>
              <a:defRPr>
                <a:solidFill>
                  <a:schemeClr val="tx1"/>
                </a:solidFill>
                <a:latin typeface="Calibri" panose="020F0502020204030204" pitchFamily="34" charset="0"/>
              </a:defRPr>
            </a:lvl8pPr>
            <a:lvl9pPr marL="3886200" indent="-228600" defTabSz="954088"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1200" b="1">
                <a:solidFill>
                  <a:srgbClr val="006600"/>
                </a:solidFill>
                <a:latin typeface="Verdana" panose="020B0604030504040204" pitchFamily="34" charset="0"/>
                <a:ea typeface="Verdana" panose="020B0604030504040204" pitchFamily="34" charset="0"/>
                <a:cs typeface="Verdana" panose="020B0604030504040204" pitchFamily="34" charset="0"/>
              </a:rPr>
              <a:t>Conclusions</a:t>
            </a:r>
          </a:p>
        </p:txBody>
      </p:sp>
      <p:sp>
        <p:nvSpPr>
          <p:cNvPr id="10" name="Text Box 526"/>
          <p:cNvSpPr txBox="1">
            <a:spLocks noChangeArrowheads="1"/>
          </p:cNvSpPr>
          <p:nvPr/>
        </p:nvSpPr>
        <p:spPr bwMode="auto">
          <a:xfrm>
            <a:off x="400050" y="1211263"/>
            <a:ext cx="26082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3" tIns="8161" rIns="16323" bIns="8161">
            <a:spAutoFit/>
          </a:bodyPr>
          <a:lstStyle>
            <a:lvl1pPr defTabSz="954088">
              <a:defRPr>
                <a:solidFill>
                  <a:schemeClr val="tx1"/>
                </a:solidFill>
                <a:latin typeface="Calibri" panose="020F0502020204030204" pitchFamily="34" charset="0"/>
              </a:defRPr>
            </a:lvl1pPr>
            <a:lvl2pPr marL="742950" indent="-285750" defTabSz="954088">
              <a:defRPr>
                <a:solidFill>
                  <a:schemeClr val="tx1"/>
                </a:solidFill>
                <a:latin typeface="Calibri" panose="020F0502020204030204" pitchFamily="34" charset="0"/>
              </a:defRPr>
            </a:lvl2pPr>
            <a:lvl3pPr marL="1143000" indent="-228600" defTabSz="954088">
              <a:defRPr>
                <a:solidFill>
                  <a:schemeClr val="tx1"/>
                </a:solidFill>
                <a:latin typeface="Calibri" panose="020F0502020204030204" pitchFamily="34" charset="0"/>
              </a:defRPr>
            </a:lvl3pPr>
            <a:lvl4pPr marL="1600200" indent="-228600" defTabSz="954088">
              <a:defRPr>
                <a:solidFill>
                  <a:schemeClr val="tx1"/>
                </a:solidFill>
                <a:latin typeface="Calibri" panose="020F0502020204030204" pitchFamily="34" charset="0"/>
              </a:defRPr>
            </a:lvl4pPr>
            <a:lvl5pPr marL="2057400" indent="-228600" defTabSz="954088">
              <a:defRPr>
                <a:solidFill>
                  <a:schemeClr val="tx1"/>
                </a:solidFill>
                <a:latin typeface="Calibri" panose="020F0502020204030204" pitchFamily="34" charset="0"/>
              </a:defRPr>
            </a:lvl5pPr>
            <a:lvl6pPr marL="2514600" indent="-228600" defTabSz="954088" fontAlgn="base">
              <a:spcBef>
                <a:spcPct val="0"/>
              </a:spcBef>
              <a:spcAft>
                <a:spcPct val="0"/>
              </a:spcAft>
              <a:defRPr>
                <a:solidFill>
                  <a:schemeClr val="tx1"/>
                </a:solidFill>
                <a:latin typeface="Calibri" panose="020F0502020204030204" pitchFamily="34" charset="0"/>
              </a:defRPr>
            </a:lvl6pPr>
            <a:lvl7pPr marL="2971800" indent="-228600" defTabSz="954088" fontAlgn="base">
              <a:spcBef>
                <a:spcPct val="0"/>
              </a:spcBef>
              <a:spcAft>
                <a:spcPct val="0"/>
              </a:spcAft>
              <a:defRPr>
                <a:solidFill>
                  <a:schemeClr val="tx1"/>
                </a:solidFill>
                <a:latin typeface="Calibri" panose="020F0502020204030204" pitchFamily="34" charset="0"/>
              </a:defRPr>
            </a:lvl7pPr>
            <a:lvl8pPr marL="3429000" indent="-228600" defTabSz="954088" fontAlgn="base">
              <a:spcBef>
                <a:spcPct val="0"/>
              </a:spcBef>
              <a:spcAft>
                <a:spcPct val="0"/>
              </a:spcAft>
              <a:defRPr>
                <a:solidFill>
                  <a:schemeClr val="tx1"/>
                </a:solidFill>
                <a:latin typeface="Calibri" panose="020F0502020204030204" pitchFamily="34" charset="0"/>
              </a:defRPr>
            </a:lvl8pPr>
            <a:lvl9pPr marL="3886200" indent="-228600" defTabSz="954088"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1200" b="1">
                <a:solidFill>
                  <a:srgbClr val="006600"/>
                </a:solidFill>
                <a:latin typeface="Verdana" panose="020B0604030504040204" pitchFamily="34" charset="0"/>
                <a:ea typeface="Verdana" panose="020B0604030504040204" pitchFamily="34" charset="0"/>
                <a:cs typeface="Verdana" panose="020B0604030504040204" pitchFamily="34" charset="0"/>
              </a:rPr>
              <a:t>Problem</a:t>
            </a:r>
          </a:p>
        </p:txBody>
      </p:sp>
      <p:sp>
        <p:nvSpPr>
          <p:cNvPr id="11" name="Text Box 527"/>
          <p:cNvSpPr txBox="1">
            <a:spLocks noChangeArrowheads="1"/>
          </p:cNvSpPr>
          <p:nvPr/>
        </p:nvSpPr>
        <p:spPr bwMode="auto">
          <a:xfrm>
            <a:off x="423863" y="1443038"/>
            <a:ext cx="2617787"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3" tIns="8161" rIns="16323" bIns="8161">
            <a:spAutoFit/>
          </a:bodyPr>
          <a:lstStyle>
            <a:lvl1pPr defTabSz="954088">
              <a:defRPr>
                <a:solidFill>
                  <a:schemeClr val="tx1"/>
                </a:solidFill>
                <a:latin typeface="Calibri" panose="020F0502020204030204" pitchFamily="34" charset="0"/>
              </a:defRPr>
            </a:lvl1pPr>
            <a:lvl2pPr marL="742950" indent="-285750" defTabSz="954088">
              <a:defRPr>
                <a:solidFill>
                  <a:schemeClr val="tx1"/>
                </a:solidFill>
                <a:latin typeface="Calibri" panose="020F0502020204030204" pitchFamily="34" charset="0"/>
              </a:defRPr>
            </a:lvl2pPr>
            <a:lvl3pPr marL="1143000" indent="-228600" defTabSz="954088">
              <a:defRPr>
                <a:solidFill>
                  <a:schemeClr val="tx1"/>
                </a:solidFill>
                <a:latin typeface="Calibri" panose="020F0502020204030204" pitchFamily="34" charset="0"/>
              </a:defRPr>
            </a:lvl3pPr>
            <a:lvl4pPr marL="1600200" indent="-228600" defTabSz="954088">
              <a:defRPr>
                <a:solidFill>
                  <a:schemeClr val="tx1"/>
                </a:solidFill>
                <a:latin typeface="Calibri" panose="020F0502020204030204" pitchFamily="34" charset="0"/>
              </a:defRPr>
            </a:lvl4pPr>
            <a:lvl5pPr marL="2057400" indent="-228600" defTabSz="954088">
              <a:defRPr>
                <a:solidFill>
                  <a:schemeClr val="tx1"/>
                </a:solidFill>
                <a:latin typeface="Calibri" panose="020F0502020204030204" pitchFamily="34" charset="0"/>
              </a:defRPr>
            </a:lvl5pPr>
            <a:lvl6pPr marL="2514600" indent="-228600" defTabSz="954088" fontAlgn="base">
              <a:spcBef>
                <a:spcPct val="0"/>
              </a:spcBef>
              <a:spcAft>
                <a:spcPct val="0"/>
              </a:spcAft>
              <a:defRPr>
                <a:solidFill>
                  <a:schemeClr val="tx1"/>
                </a:solidFill>
                <a:latin typeface="Calibri" panose="020F0502020204030204" pitchFamily="34" charset="0"/>
              </a:defRPr>
            </a:lvl6pPr>
            <a:lvl7pPr marL="2971800" indent="-228600" defTabSz="954088" fontAlgn="base">
              <a:spcBef>
                <a:spcPct val="0"/>
              </a:spcBef>
              <a:spcAft>
                <a:spcPct val="0"/>
              </a:spcAft>
              <a:defRPr>
                <a:solidFill>
                  <a:schemeClr val="tx1"/>
                </a:solidFill>
                <a:latin typeface="Calibri" panose="020F0502020204030204" pitchFamily="34" charset="0"/>
              </a:defRPr>
            </a:lvl7pPr>
            <a:lvl8pPr marL="3429000" indent="-228600" defTabSz="954088" fontAlgn="base">
              <a:spcBef>
                <a:spcPct val="0"/>
              </a:spcBef>
              <a:spcAft>
                <a:spcPct val="0"/>
              </a:spcAft>
              <a:defRPr>
                <a:solidFill>
                  <a:schemeClr val="tx1"/>
                </a:solidFill>
                <a:latin typeface="Calibri" panose="020F0502020204030204" pitchFamily="34" charset="0"/>
              </a:defRPr>
            </a:lvl8pPr>
            <a:lvl9pPr marL="3886200" indent="-228600" defTabSz="954088" fontAlgn="base">
              <a:spcBef>
                <a:spcPct val="0"/>
              </a:spcBef>
              <a:spcAft>
                <a:spcPct val="0"/>
              </a:spcAft>
              <a:defRPr>
                <a:solidFill>
                  <a:schemeClr val="tx1"/>
                </a:solidFill>
                <a:latin typeface="Calibri" panose="020F0502020204030204" pitchFamily="34" charset="0"/>
              </a:defRPr>
            </a:lvl9pPr>
          </a:lstStyle>
          <a:p>
            <a:pPr algn="just">
              <a:spcBef>
                <a:spcPct val="50000"/>
              </a:spcBef>
            </a:pPr>
            <a:r>
              <a:rPr lang="en-US" altLang="en-US" sz="800" dirty="0">
                <a:latin typeface="Verdana" panose="020B0604030504040204" pitchFamily="34" charset="0"/>
                <a:ea typeface="Verdana" panose="020B0604030504040204" pitchFamily="34" charset="0"/>
                <a:cs typeface="Verdana" panose="020B0604030504040204" pitchFamily="34" charset="0"/>
              </a:rPr>
              <a:t>Increasing use of fixed route transit services can increase the independence and quality of life of the cognitively disabled and reduce costs for transit agency relative to door-to-door service. According to travel trainers/ instructors who provide personalized  guidance on how to use fixed-route transit,  the three hardest skills to master in order for the cognitively disabled to use transit independently are watching for landmarks, recognizing one near the desired bus stop, and signaling to exit at the proper time.  </a:t>
            </a:r>
          </a:p>
        </p:txBody>
      </p:sp>
      <p:sp>
        <p:nvSpPr>
          <p:cNvPr id="12" name="Text Box 530"/>
          <p:cNvSpPr txBox="1">
            <a:spLocks noChangeArrowheads="1"/>
          </p:cNvSpPr>
          <p:nvPr/>
        </p:nvSpPr>
        <p:spPr bwMode="auto">
          <a:xfrm>
            <a:off x="6323013" y="3681413"/>
            <a:ext cx="2662237"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3" tIns="8161" rIns="16323" bIns="8161">
            <a:spAutoFit/>
          </a:bodyPr>
          <a:lstStyle>
            <a:lvl1pPr defTabSz="954088">
              <a:defRPr>
                <a:solidFill>
                  <a:schemeClr val="tx1"/>
                </a:solidFill>
                <a:latin typeface="Calibri" panose="020F0502020204030204" pitchFamily="34" charset="0"/>
              </a:defRPr>
            </a:lvl1pPr>
            <a:lvl2pPr marL="742950" indent="-285750" defTabSz="954088">
              <a:defRPr>
                <a:solidFill>
                  <a:schemeClr val="tx1"/>
                </a:solidFill>
                <a:latin typeface="Calibri" panose="020F0502020204030204" pitchFamily="34" charset="0"/>
              </a:defRPr>
            </a:lvl2pPr>
            <a:lvl3pPr marL="1143000" indent="-228600" defTabSz="954088">
              <a:defRPr>
                <a:solidFill>
                  <a:schemeClr val="tx1"/>
                </a:solidFill>
                <a:latin typeface="Calibri" panose="020F0502020204030204" pitchFamily="34" charset="0"/>
              </a:defRPr>
            </a:lvl3pPr>
            <a:lvl4pPr marL="1600200" indent="-228600" defTabSz="954088">
              <a:defRPr>
                <a:solidFill>
                  <a:schemeClr val="tx1"/>
                </a:solidFill>
                <a:latin typeface="Calibri" panose="020F0502020204030204" pitchFamily="34" charset="0"/>
              </a:defRPr>
            </a:lvl4pPr>
            <a:lvl5pPr marL="2057400" indent="-228600" defTabSz="954088">
              <a:defRPr>
                <a:solidFill>
                  <a:schemeClr val="tx1"/>
                </a:solidFill>
                <a:latin typeface="Calibri" panose="020F0502020204030204" pitchFamily="34" charset="0"/>
              </a:defRPr>
            </a:lvl5pPr>
            <a:lvl6pPr marL="2514600" indent="-228600" defTabSz="954088" fontAlgn="base">
              <a:spcBef>
                <a:spcPct val="0"/>
              </a:spcBef>
              <a:spcAft>
                <a:spcPct val="0"/>
              </a:spcAft>
              <a:defRPr>
                <a:solidFill>
                  <a:schemeClr val="tx1"/>
                </a:solidFill>
                <a:latin typeface="Calibri" panose="020F0502020204030204" pitchFamily="34" charset="0"/>
              </a:defRPr>
            </a:lvl6pPr>
            <a:lvl7pPr marL="2971800" indent="-228600" defTabSz="954088" fontAlgn="base">
              <a:spcBef>
                <a:spcPct val="0"/>
              </a:spcBef>
              <a:spcAft>
                <a:spcPct val="0"/>
              </a:spcAft>
              <a:defRPr>
                <a:solidFill>
                  <a:schemeClr val="tx1"/>
                </a:solidFill>
                <a:latin typeface="Calibri" panose="020F0502020204030204" pitchFamily="34" charset="0"/>
              </a:defRPr>
            </a:lvl7pPr>
            <a:lvl8pPr marL="3429000" indent="-228600" defTabSz="954088" fontAlgn="base">
              <a:spcBef>
                <a:spcPct val="0"/>
              </a:spcBef>
              <a:spcAft>
                <a:spcPct val="0"/>
              </a:spcAft>
              <a:defRPr>
                <a:solidFill>
                  <a:schemeClr val="tx1"/>
                </a:solidFill>
                <a:latin typeface="Calibri" panose="020F0502020204030204" pitchFamily="34" charset="0"/>
              </a:defRPr>
            </a:lvl8pPr>
            <a:lvl9pPr marL="3886200" indent="-228600" defTabSz="954088" fontAlgn="base">
              <a:spcBef>
                <a:spcPct val="0"/>
              </a:spcBef>
              <a:spcAft>
                <a:spcPct val="0"/>
              </a:spcAft>
              <a:defRPr>
                <a:solidFill>
                  <a:schemeClr val="tx1"/>
                </a:solidFill>
                <a:latin typeface="Calibri" panose="020F0502020204030204" pitchFamily="34" charset="0"/>
              </a:defRPr>
            </a:lvl9pPr>
          </a:lstStyle>
          <a:p>
            <a:pPr algn="just">
              <a:spcBef>
                <a:spcPct val="45000"/>
              </a:spcBef>
              <a:buSzPct val="115000"/>
            </a:pPr>
            <a:r>
              <a:rPr lang="en-US" altLang="en-US" sz="800" dirty="0">
                <a:latin typeface="Verdana" panose="020B0604030504040204" pitchFamily="34" charset="0"/>
                <a:ea typeface="Verdana" panose="020B0604030504040204" pitchFamily="34" charset="0"/>
                <a:cs typeface="Verdana" panose="020B0604030504040204" pitchFamily="34" charset="0"/>
              </a:rPr>
              <a:t>Successfully demonstrated proof-of-concept:</a:t>
            </a:r>
          </a:p>
          <a:p>
            <a:pPr algn="just">
              <a:spcBef>
                <a:spcPct val="45000"/>
              </a:spcBef>
              <a:buSzPct val="115000"/>
            </a:pPr>
            <a:r>
              <a:rPr lang="en-US" altLang="en-US" sz="800" dirty="0">
                <a:latin typeface="Verdana" panose="020B0604030504040204" pitchFamily="34" charset="0"/>
                <a:ea typeface="Verdana" panose="020B0604030504040204" pitchFamily="34" charset="0"/>
                <a:cs typeface="Verdana" panose="020B0604030504040204" pitchFamily="34" charset="0"/>
              </a:rPr>
              <a:t>Showing the estimated amount of time until the bus is expected to arrive while waiting at bus stop on cell phone.</a:t>
            </a:r>
          </a:p>
          <a:p>
            <a:pPr algn="just">
              <a:spcBef>
                <a:spcPct val="45000"/>
              </a:spcBef>
              <a:buSzPct val="115000"/>
            </a:pPr>
            <a:r>
              <a:rPr lang="en-US" altLang="en-US" sz="800" dirty="0">
                <a:latin typeface="Verdana" panose="020B0604030504040204" pitchFamily="34" charset="0"/>
                <a:ea typeface="Verdana" panose="020B0604030504040204" pitchFamily="34" charset="0"/>
                <a:cs typeface="Verdana" panose="020B0604030504040204" pitchFamily="34" charset="0"/>
              </a:rPr>
              <a:t>Providing real-time vehicle locations on the map on the TAD website.  </a:t>
            </a:r>
          </a:p>
          <a:p>
            <a:pPr algn="just">
              <a:spcBef>
                <a:spcPct val="45000"/>
              </a:spcBef>
              <a:buSzPct val="115000"/>
            </a:pPr>
            <a:r>
              <a:rPr lang="en-US" altLang="en-US" sz="800" dirty="0">
                <a:latin typeface="Verdana" panose="020B0604030504040204" pitchFamily="34" charset="0"/>
                <a:ea typeface="Verdana" panose="020B0604030504040204" pitchFamily="34" charset="0"/>
                <a:cs typeface="Verdana" panose="020B0604030504040204" pitchFamily="34" charset="0"/>
              </a:rPr>
              <a:t>Without requiring the rider to supply additional information such as a bus stop ID or route number in order to receive the information because the above features are driven by the GPS location of the cell phone and bus,.  </a:t>
            </a:r>
          </a:p>
          <a:p>
            <a:pPr algn="just">
              <a:spcBef>
                <a:spcPct val="45000"/>
              </a:spcBef>
              <a:buSzPct val="115000"/>
            </a:pPr>
            <a:r>
              <a:rPr lang="en-US" altLang="en-US" sz="800" dirty="0">
                <a:latin typeface="Verdana" panose="020B0604030504040204" pitchFamily="34" charset="0"/>
                <a:ea typeface="Verdana" panose="020B0604030504040204" pitchFamily="34" charset="0"/>
                <a:cs typeface="Verdana" panose="020B0604030504040204" pitchFamily="34" charset="0"/>
              </a:rPr>
              <a:t>USF is actively pursuing the licensing of the TAD technology to offer TAD as a nationwide commercial service within the next year.</a:t>
            </a:r>
          </a:p>
        </p:txBody>
      </p:sp>
      <p:sp>
        <p:nvSpPr>
          <p:cNvPr id="13" name="Rectangle 536"/>
          <p:cNvSpPr>
            <a:spLocks noChangeArrowheads="1"/>
          </p:cNvSpPr>
          <p:nvPr/>
        </p:nvSpPr>
        <p:spPr bwMode="auto">
          <a:xfrm>
            <a:off x="1343025" y="650875"/>
            <a:ext cx="75692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3" tIns="8161" rIns="16323" bIns="8161">
            <a:spAutoFit/>
          </a:bodyPr>
          <a:lstStyle>
            <a:lvl1pPr defTabSz="231775">
              <a:defRPr>
                <a:solidFill>
                  <a:schemeClr val="tx1"/>
                </a:solidFill>
                <a:latin typeface="Calibri" panose="020F0502020204030204" pitchFamily="34" charset="0"/>
              </a:defRPr>
            </a:lvl1pPr>
            <a:lvl2pPr marL="742950" indent="-285750" defTabSz="231775">
              <a:defRPr>
                <a:solidFill>
                  <a:schemeClr val="tx1"/>
                </a:solidFill>
                <a:latin typeface="Calibri" panose="020F0502020204030204" pitchFamily="34" charset="0"/>
              </a:defRPr>
            </a:lvl2pPr>
            <a:lvl3pPr marL="1143000" indent="-228600" defTabSz="231775">
              <a:defRPr>
                <a:solidFill>
                  <a:schemeClr val="tx1"/>
                </a:solidFill>
                <a:latin typeface="Calibri" panose="020F0502020204030204" pitchFamily="34" charset="0"/>
              </a:defRPr>
            </a:lvl3pPr>
            <a:lvl4pPr marL="1600200" indent="-228600" defTabSz="231775">
              <a:defRPr>
                <a:solidFill>
                  <a:schemeClr val="tx1"/>
                </a:solidFill>
                <a:latin typeface="Calibri" panose="020F0502020204030204" pitchFamily="34" charset="0"/>
              </a:defRPr>
            </a:lvl4pPr>
            <a:lvl5pPr marL="2057400" indent="-228600" defTabSz="231775">
              <a:defRPr>
                <a:solidFill>
                  <a:schemeClr val="tx1"/>
                </a:solidFill>
                <a:latin typeface="Calibri" panose="020F0502020204030204" pitchFamily="34" charset="0"/>
              </a:defRPr>
            </a:lvl5pPr>
            <a:lvl6pPr marL="2514600" indent="-228600" defTabSz="231775" fontAlgn="base">
              <a:spcBef>
                <a:spcPct val="0"/>
              </a:spcBef>
              <a:spcAft>
                <a:spcPct val="0"/>
              </a:spcAft>
              <a:defRPr>
                <a:solidFill>
                  <a:schemeClr val="tx1"/>
                </a:solidFill>
                <a:latin typeface="Calibri" panose="020F0502020204030204" pitchFamily="34" charset="0"/>
              </a:defRPr>
            </a:lvl6pPr>
            <a:lvl7pPr marL="2971800" indent="-228600" defTabSz="231775" fontAlgn="base">
              <a:spcBef>
                <a:spcPct val="0"/>
              </a:spcBef>
              <a:spcAft>
                <a:spcPct val="0"/>
              </a:spcAft>
              <a:defRPr>
                <a:solidFill>
                  <a:schemeClr val="tx1"/>
                </a:solidFill>
                <a:latin typeface="Calibri" panose="020F0502020204030204" pitchFamily="34" charset="0"/>
              </a:defRPr>
            </a:lvl7pPr>
            <a:lvl8pPr marL="3429000" indent="-228600" defTabSz="231775" fontAlgn="base">
              <a:spcBef>
                <a:spcPct val="0"/>
              </a:spcBef>
              <a:spcAft>
                <a:spcPct val="0"/>
              </a:spcAft>
              <a:defRPr>
                <a:solidFill>
                  <a:schemeClr val="tx1"/>
                </a:solidFill>
                <a:latin typeface="Calibri" panose="020F0502020204030204" pitchFamily="34" charset="0"/>
              </a:defRPr>
            </a:lvl8pPr>
            <a:lvl9pPr marL="3886200" indent="-228600" defTabSz="231775" fontAlgn="base">
              <a:spcBef>
                <a:spcPct val="0"/>
              </a:spcBef>
              <a:spcAft>
                <a:spcPct val="0"/>
              </a:spcAft>
              <a:defRPr>
                <a:solidFill>
                  <a:schemeClr val="tx1"/>
                </a:solidFill>
                <a:latin typeface="Calibri" panose="020F0502020204030204" pitchFamily="34" charset="0"/>
              </a:defRPr>
            </a:lvl9pPr>
          </a:lstStyle>
          <a:p>
            <a:pPr algn="ctr"/>
            <a:r>
              <a:rPr lang="en-US" altLang="en-US" sz="1100">
                <a:latin typeface="Verdana" panose="020B0604030504040204" pitchFamily="34" charset="0"/>
                <a:ea typeface="Verdana" panose="020B0604030504040204" pitchFamily="34" charset="0"/>
                <a:cs typeface="Verdana" panose="020B0604030504040204" pitchFamily="34" charset="0"/>
              </a:rPr>
              <a:t>Philip L. Winters, Sean J. Barbeau, Nevine L. Georggi, Miguel A. Labrador, and Rafael A. Perez  </a:t>
            </a:r>
          </a:p>
        </p:txBody>
      </p:sp>
      <p:sp>
        <p:nvSpPr>
          <p:cNvPr id="14" name="Text Box 552"/>
          <p:cNvSpPr txBox="1">
            <a:spLocks noChangeArrowheads="1"/>
          </p:cNvSpPr>
          <p:nvPr/>
        </p:nvSpPr>
        <p:spPr bwMode="auto">
          <a:xfrm>
            <a:off x="503238" y="3092450"/>
            <a:ext cx="24590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3" tIns="8161" rIns="16323" bIns="8161">
            <a:spAutoFit/>
          </a:bodyPr>
          <a:lstStyle>
            <a:lvl1pPr defTabSz="954088">
              <a:defRPr>
                <a:solidFill>
                  <a:schemeClr val="tx1"/>
                </a:solidFill>
                <a:latin typeface="Calibri" panose="020F0502020204030204" pitchFamily="34" charset="0"/>
              </a:defRPr>
            </a:lvl1pPr>
            <a:lvl2pPr marL="742950" indent="-285750" defTabSz="954088">
              <a:defRPr>
                <a:solidFill>
                  <a:schemeClr val="tx1"/>
                </a:solidFill>
                <a:latin typeface="Calibri" panose="020F0502020204030204" pitchFamily="34" charset="0"/>
              </a:defRPr>
            </a:lvl2pPr>
            <a:lvl3pPr marL="1143000" indent="-228600" defTabSz="954088">
              <a:defRPr>
                <a:solidFill>
                  <a:schemeClr val="tx1"/>
                </a:solidFill>
                <a:latin typeface="Calibri" panose="020F0502020204030204" pitchFamily="34" charset="0"/>
              </a:defRPr>
            </a:lvl3pPr>
            <a:lvl4pPr marL="1600200" indent="-228600" defTabSz="954088">
              <a:defRPr>
                <a:solidFill>
                  <a:schemeClr val="tx1"/>
                </a:solidFill>
                <a:latin typeface="Calibri" panose="020F0502020204030204" pitchFamily="34" charset="0"/>
              </a:defRPr>
            </a:lvl4pPr>
            <a:lvl5pPr marL="2057400" indent="-228600" defTabSz="954088">
              <a:defRPr>
                <a:solidFill>
                  <a:schemeClr val="tx1"/>
                </a:solidFill>
                <a:latin typeface="Calibri" panose="020F0502020204030204" pitchFamily="34" charset="0"/>
              </a:defRPr>
            </a:lvl5pPr>
            <a:lvl6pPr marL="2514600" indent="-228600" defTabSz="954088" fontAlgn="base">
              <a:spcBef>
                <a:spcPct val="0"/>
              </a:spcBef>
              <a:spcAft>
                <a:spcPct val="0"/>
              </a:spcAft>
              <a:defRPr>
                <a:solidFill>
                  <a:schemeClr val="tx1"/>
                </a:solidFill>
                <a:latin typeface="Calibri" panose="020F0502020204030204" pitchFamily="34" charset="0"/>
              </a:defRPr>
            </a:lvl6pPr>
            <a:lvl7pPr marL="2971800" indent="-228600" defTabSz="954088" fontAlgn="base">
              <a:spcBef>
                <a:spcPct val="0"/>
              </a:spcBef>
              <a:spcAft>
                <a:spcPct val="0"/>
              </a:spcAft>
              <a:defRPr>
                <a:solidFill>
                  <a:schemeClr val="tx1"/>
                </a:solidFill>
                <a:latin typeface="Calibri" panose="020F0502020204030204" pitchFamily="34" charset="0"/>
              </a:defRPr>
            </a:lvl7pPr>
            <a:lvl8pPr marL="3429000" indent="-228600" defTabSz="954088" fontAlgn="base">
              <a:spcBef>
                <a:spcPct val="0"/>
              </a:spcBef>
              <a:spcAft>
                <a:spcPct val="0"/>
              </a:spcAft>
              <a:defRPr>
                <a:solidFill>
                  <a:schemeClr val="tx1"/>
                </a:solidFill>
                <a:latin typeface="Calibri" panose="020F0502020204030204" pitchFamily="34" charset="0"/>
              </a:defRPr>
            </a:lvl8pPr>
            <a:lvl9pPr marL="3886200" indent="-228600" defTabSz="954088" fontAlgn="base">
              <a:spcBef>
                <a:spcPct val="0"/>
              </a:spcBef>
              <a:spcAft>
                <a:spcPct val="0"/>
              </a:spcAft>
              <a:defRPr>
                <a:solidFill>
                  <a:schemeClr val="tx1"/>
                </a:solidFill>
                <a:latin typeface="Calibri" panose="020F0502020204030204" pitchFamily="34" charset="0"/>
              </a:defRPr>
            </a:lvl9pPr>
          </a:lstStyle>
          <a:p>
            <a:pPr algn="ctr">
              <a:spcBef>
                <a:spcPct val="50000"/>
              </a:spcBef>
              <a:buSzPct val="115000"/>
            </a:pPr>
            <a:r>
              <a:rPr lang="en-US" altLang="en-US" sz="800" b="1">
                <a:solidFill>
                  <a:srgbClr val="006600"/>
                </a:solidFill>
                <a:latin typeface="Arial Narrow" panose="020B0606020202030204" pitchFamily="34" charset="0"/>
              </a:rPr>
              <a:t>Bus Arrival Notification Using AVL and GPS-enabled Cell Phone</a:t>
            </a:r>
          </a:p>
        </p:txBody>
      </p:sp>
      <p:sp>
        <p:nvSpPr>
          <p:cNvPr id="15" name="Text Box 528"/>
          <p:cNvSpPr txBox="1">
            <a:spLocks noChangeArrowheads="1"/>
          </p:cNvSpPr>
          <p:nvPr/>
        </p:nvSpPr>
        <p:spPr bwMode="auto">
          <a:xfrm>
            <a:off x="415925" y="2901950"/>
            <a:ext cx="2600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3" tIns="8161" rIns="16323" bIns="8161">
            <a:spAutoFit/>
          </a:bodyPr>
          <a:lstStyle>
            <a:lvl1pPr defTabSz="954088">
              <a:defRPr>
                <a:solidFill>
                  <a:schemeClr val="tx1"/>
                </a:solidFill>
                <a:latin typeface="Calibri" panose="020F0502020204030204" pitchFamily="34" charset="0"/>
              </a:defRPr>
            </a:lvl1pPr>
            <a:lvl2pPr marL="742950" indent="-285750" defTabSz="954088">
              <a:defRPr>
                <a:solidFill>
                  <a:schemeClr val="tx1"/>
                </a:solidFill>
                <a:latin typeface="Calibri" panose="020F0502020204030204" pitchFamily="34" charset="0"/>
              </a:defRPr>
            </a:lvl2pPr>
            <a:lvl3pPr marL="1143000" indent="-228600" defTabSz="954088">
              <a:defRPr>
                <a:solidFill>
                  <a:schemeClr val="tx1"/>
                </a:solidFill>
                <a:latin typeface="Calibri" panose="020F0502020204030204" pitchFamily="34" charset="0"/>
              </a:defRPr>
            </a:lvl3pPr>
            <a:lvl4pPr marL="1600200" indent="-228600" defTabSz="954088">
              <a:defRPr>
                <a:solidFill>
                  <a:schemeClr val="tx1"/>
                </a:solidFill>
                <a:latin typeface="Calibri" panose="020F0502020204030204" pitchFamily="34" charset="0"/>
              </a:defRPr>
            </a:lvl4pPr>
            <a:lvl5pPr marL="2057400" indent="-228600" defTabSz="954088">
              <a:defRPr>
                <a:solidFill>
                  <a:schemeClr val="tx1"/>
                </a:solidFill>
                <a:latin typeface="Calibri" panose="020F0502020204030204" pitchFamily="34" charset="0"/>
              </a:defRPr>
            </a:lvl5pPr>
            <a:lvl6pPr marL="2514600" indent="-228600" defTabSz="954088" fontAlgn="base">
              <a:spcBef>
                <a:spcPct val="0"/>
              </a:spcBef>
              <a:spcAft>
                <a:spcPct val="0"/>
              </a:spcAft>
              <a:defRPr>
                <a:solidFill>
                  <a:schemeClr val="tx1"/>
                </a:solidFill>
                <a:latin typeface="Calibri" panose="020F0502020204030204" pitchFamily="34" charset="0"/>
              </a:defRPr>
            </a:lvl6pPr>
            <a:lvl7pPr marL="2971800" indent="-228600" defTabSz="954088" fontAlgn="base">
              <a:spcBef>
                <a:spcPct val="0"/>
              </a:spcBef>
              <a:spcAft>
                <a:spcPct val="0"/>
              </a:spcAft>
              <a:defRPr>
                <a:solidFill>
                  <a:schemeClr val="tx1"/>
                </a:solidFill>
                <a:latin typeface="Calibri" panose="020F0502020204030204" pitchFamily="34" charset="0"/>
              </a:defRPr>
            </a:lvl7pPr>
            <a:lvl8pPr marL="3429000" indent="-228600" defTabSz="954088" fontAlgn="base">
              <a:spcBef>
                <a:spcPct val="0"/>
              </a:spcBef>
              <a:spcAft>
                <a:spcPct val="0"/>
              </a:spcAft>
              <a:defRPr>
                <a:solidFill>
                  <a:schemeClr val="tx1"/>
                </a:solidFill>
                <a:latin typeface="Calibri" panose="020F0502020204030204" pitchFamily="34" charset="0"/>
              </a:defRPr>
            </a:lvl8pPr>
            <a:lvl9pPr marL="3886200" indent="-228600" defTabSz="954088"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1200" b="1">
                <a:solidFill>
                  <a:srgbClr val="006600"/>
                </a:solidFill>
                <a:latin typeface="Verdana" panose="020B0604030504040204" pitchFamily="34" charset="0"/>
                <a:ea typeface="Verdana" panose="020B0604030504040204" pitchFamily="34" charset="0"/>
                <a:cs typeface="Verdana" panose="020B0604030504040204" pitchFamily="34" charset="0"/>
              </a:rPr>
              <a:t> Solution</a:t>
            </a:r>
          </a:p>
        </p:txBody>
      </p:sp>
      <p:sp>
        <p:nvSpPr>
          <p:cNvPr id="16" name="Text Box 726"/>
          <p:cNvSpPr txBox="1">
            <a:spLocks noChangeArrowheads="1"/>
          </p:cNvSpPr>
          <p:nvPr/>
        </p:nvSpPr>
        <p:spPr bwMode="auto">
          <a:xfrm>
            <a:off x="6327775" y="1282700"/>
            <a:ext cx="273526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3" tIns="8161" rIns="16323" bIns="8161">
            <a:spAutoFit/>
          </a:bodyPr>
          <a:lstStyle>
            <a:lvl1pPr defTabSz="954088">
              <a:defRPr>
                <a:solidFill>
                  <a:schemeClr val="tx1"/>
                </a:solidFill>
                <a:latin typeface="Calibri" panose="020F0502020204030204" pitchFamily="34" charset="0"/>
              </a:defRPr>
            </a:lvl1pPr>
            <a:lvl2pPr marL="742950" indent="-285750" defTabSz="954088">
              <a:defRPr>
                <a:solidFill>
                  <a:schemeClr val="tx1"/>
                </a:solidFill>
                <a:latin typeface="Calibri" panose="020F0502020204030204" pitchFamily="34" charset="0"/>
              </a:defRPr>
            </a:lvl2pPr>
            <a:lvl3pPr marL="1143000" indent="-228600" defTabSz="954088">
              <a:defRPr>
                <a:solidFill>
                  <a:schemeClr val="tx1"/>
                </a:solidFill>
                <a:latin typeface="Calibri" panose="020F0502020204030204" pitchFamily="34" charset="0"/>
              </a:defRPr>
            </a:lvl3pPr>
            <a:lvl4pPr marL="1600200" indent="-228600" defTabSz="954088">
              <a:defRPr>
                <a:solidFill>
                  <a:schemeClr val="tx1"/>
                </a:solidFill>
                <a:latin typeface="Calibri" panose="020F0502020204030204" pitchFamily="34" charset="0"/>
              </a:defRPr>
            </a:lvl4pPr>
            <a:lvl5pPr marL="2057400" indent="-228600" defTabSz="954088">
              <a:defRPr>
                <a:solidFill>
                  <a:schemeClr val="tx1"/>
                </a:solidFill>
                <a:latin typeface="Calibri" panose="020F0502020204030204" pitchFamily="34" charset="0"/>
              </a:defRPr>
            </a:lvl5pPr>
            <a:lvl6pPr marL="2514600" indent="-228600" defTabSz="954088" fontAlgn="base">
              <a:spcBef>
                <a:spcPct val="0"/>
              </a:spcBef>
              <a:spcAft>
                <a:spcPct val="0"/>
              </a:spcAft>
              <a:defRPr>
                <a:solidFill>
                  <a:schemeClr val="tx1"/>
                </a:solidFill>
                <a:latin typeface="Calibri" panose="020F0502020204030204" pitchFamily="34" charset="0"/>
              </a:defRPr>
            </a:lvl6pPr>
            <a:lvl7pPr marL="2971800" indent="-228600" defTabSz="954088" fontAlgn="base">
              <a:spcBef>
                <a:spcPct val="0"/>
              </a:spcBef>
              <a:spcAft>
                <a:spcPct val="0"/>
              </a:spcAft>
              <a:defRPr>
                <a:solidFill>
                  <a:schemeClr val="tx1"/>
                </a:solidFill>
                <a:latin typeface="Calibri" panose="020F0502020204030204" pitchFamily="34" charset="0"/>
              </a:defRPr>
            </a:lvl7pPr>
            <a:lvl8pPr marL="3429000" indent="-228600" defTabSz="954088" fontAlgn="base">
              <a:spcBef>
                <a:spcPct val="0"/>
              </a:spcBef>
              <a:spcAft>
                <a:spcPct val="0"/>
              </a:spcAft>
              <a:defRPr>
                <a:solidFill>
                  <a:schemeClr val="tx1"/>
                </a:solidFill>
                <a:latin typeface="Calibri" panose="020F0502020204030204" pitchFamily="34" charset="0"/>
              </a:defRPr>
            </a:lvl8pPr>
            <a:lvl9pPr marL="3886200" indent="-228600" defTabSz="954088"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1300" b="1">
                <a:solidFill>
                  <a:srgbClr val="006600"/>
                </a:solidFill>
                <a:latin typeface="Verdana" panose="020B0604030504040204" pitchFamily="34" charset="0"/>
                <a:ea typeface="Verdana" panose="020B0604030504040204" pitchFamily="34" charset="0"/>
                <a:cs typeface="Verdana" panose="020B0604030504040204" pitchFamily="34" charset="0"/>
              </a:rPr>
              <a:t>TAD</a:t>
            </a:r>
            <a:r>
              <a:rPr lang="en-US" altLang="en-US" sz="1300" b="1">
                <a:solidFill>
                  <a:srgbClr val="006600"/>
                </a:solidFill>
                <a:latin typeface="Arial" panose="020B0604020202020204" pitchFamily="34" charset="0"/>
              </a:rPr>
              <a:t> Cell Phone Application</a:t>
            </a:r>
          </a:p>
        </p:txBody>
      </p:sp>
      <p:pic>
        <p:nvPicPr>
          <p:cNvPr id="17" name="Picture 2" descr="C:\Documents and Settings\barbeau\My Documents\CUTR Projects\Publications\RITA Publication\Figure1 - New Trip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24238" y="4005263"/>
            <a:ext cx="2490787"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552"/>
          <p:cNvSpPr txBox="1">
            <a:spLocks noChangeArrowheads="1"/>
          </p:cNvSpPr>
          <p:nvPr/>
        </p:nvSpPr>
        <p:spPr bwMode="auto">
          <a:xfrm>
            <a:off x="3687763" y="3768725"/>
            <a:ext cx="19351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3" tIns="8161" rIns="16323" bIns="8161">
            <a:spAutoFit/>
          </a:bodyPr>
          <a:lstStyle>
            <a:lvl1pPr defTabSz="954088">
              <a:defRPr>
                <a:solidFill>
                  <a:schemeClr val="tx1"/>
                </a:solidFill>
                <a:latin typeface="Calibri" panose="020F0502020204030204" pitchFamily="34" charset="0"/>
              </a:defRPr>
            </a:lvl1pPr>
            <a:lvl2pPr marL="742950" indent="-285750" defTabSz="954088">
              <a:defRPr>
                <a:solidFill>
                  <a:schemeClr val="tx1"/>
                </a:solidFill>
                <a:latin typeface="Calibri" panose="020F0502020204030204" pitchFamily="34" charset="0"/>
              </a:defRPr>
            </a:lvl2pPr>
            <a:lvl3pPr marL="1143000" indent="-228600" defTabSz="954088">
              <a:defRPr>
                <a:solidFill>
                  <a:schemeClr val="tx1"/>
                </a:solidFill>
                <a:latin typeface="Calibri" panose="020F0502020204030204" pitchFamily="34" charset="0"/>
              </a:defRPr>
            </a:lvl3pPr>
            <a:lvl4pPr marL="1600200" indent="-228600" defTabSz="954088">
              <a:defRPr>
                <a:solidFill>
                  <a:schemeClr val="tx1"/>
                </a:solidFill>
                <a:latin typeface="Calibri" panose="020F0502020204030204" pitchFamily="34" charset="0"/>
              </a:defRPr>
            </a:lvl4pPr>
            <a:lvl5pPr marL="2057400" indent="-228600" defTabSz="954088">
              <a:defRPr>
                <a:solidFill>
                  <a:schemeClr val="tx1"/>
                </a:solidFill>
                <a:latin typeface="Calibri" panose="020F0502020204030204" pitchFamily="34" charset="0"/>
              </a:defRPr>
            </a:lvl5pPr>
            <a:lvl6pPr marL="2514600" indent="-228600" defTabSz="954088" fontAlgn="base">
              <a:spcBef>
                <a:spcPct val="0"/>
              </a:spcBef>
              <a:spcAft>
                <a:spcPct val="0"/>
              </a:spcAft>
              <a:defRPr>
                <a:solidFill>
                  <a:schemeClr val="tx1"/>
                </a:solidFill>
                <a:latin typeface="Calibri" panose="020F0502020204030204" pitchFamily="34" charset="0"/>
              </a:defRPr>
            </a:lvl6pPr>
            <a:lvl7pPr marL="2971800" indent="-228600" defTabSz="954088" fontAlgn="base">
              <a:spcBef>
                <a:spcPct val="0"/>
              </a:spcBef>
              <a:spcAft>
                <a:spcPct val="0"/>
              </a:spcAft>
              <a:defRPr>
                <a:solidFill>
                  <a:schemeClr val="tx1"/>
                </a:solidFill>
                <a:latin typeface="Calibri" panose="020F0502020204030204" pitchFamily="34" charset="0"/>
              </a:defRPr>
            </a:lvl7pPr>
            <a:lvl8pPr marL="3429000" indent="-228600" defTabSz="954088" fontAlgn="base">
              <a:spcBef>
                <a:spcPct val="0"/>
              </a:spcBef>
              <a:spcAft>
                <a:spcPct val="0"/>
              </a:spcAft>
              <a:defRPr>
                <a:solidFill>
                  <a:schemeClr val="tx1"/>
                </a:solidFill>
                <a:latin typeface="Calibri" panose="020F0502020204030204" pitchFamily="34" charset="0"/>
              </a:defRPr>
            </a:lvl8pPr>
            <a:lvl9pPr marL="3886200" indent="-228600" defTabSz="954088" fontAlgn="base">
              <a:spcBef>
                <a:spcPct val="0"/>
              </a:spcBef>
              <a:spcAft>
                <a:spcPct val="0"/>
              </a:spcAft>
              <a:defRPr>
                <a:solidFill>
                  <a:schemeClr val="tx1"/>
                </a:solidFill>
                <a:latin typeface="Calibri" panose="020F0502020204030204" pitchFamily="34" charset="0"/>
              </a:defRPr>
            </a:lvl9pPr>
          </a:lstStyle>
          <a:p>
            <a:pPr algn="ctr">
              <a:spcBef>
                <a:spcPct val="50000"/>
              </a:spcBef>
              <a:buSzPct val="115000"/>
            </a:pPr>
            <a:r>
              <a:rPr lang="en-US" altLang="en-US" sz="800" b="1">
                <a:latin typeface="Arial Narrow" panose="020B0606020202030204" pitchFamily="34" charset="0"/>
              </a:rPr>
              <a:t>TAD System Architecture w/ AVL addition</a:t>
            </a:r>
          </a:p>
        </p:txBody>
      </p:sp>
      <p:sp>
        <p:nvSpPr>
          <p:cNvPr id="19" name="Text Box 552"/>
          <p:cNvSpPr txBox="1">
            <a:spLocks noChangeArrowheads="1"/>
          </p:cNvSpPr>
          <p:nvPr/>
        </p:nvSpPr>
        <p:spPr bwMode="auto">
          <a:xfrm>
            <a:off x="3649663" y="5629275"/>
            <a:ext cx="1958975"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3" tIns="8161" rIns="16323" bIns="8161">
            <a:spAutoFit/>
          </a:bodyPr>
          <a:lstStyle>
            <a:lvl1pPr defTabSz="954088">
              <a:defRPr>
                <a:solidFill>
                  <a:schemeClr val="tx1"/>
                </a:solidFill>
                <a:latin typeface="Calibri" panose="020F0502020204030204" pitchFamily="34" charset="0"/>
              </a:defRPr>
            </a:lvl1pPr>
            <a:lvl2pPr marL="742950" indent="-285750" defTabSz="954088">
              <a:defRPr>
                <a:solidFill>
                  <a:schemeClr val="tx1"/>
                </a:solidFill>
                <a:latin typeface="Calibri" panose="020F0502020204030204" pitchFamily="34" charset="0"/>
              </a:defRPr>
            </a:lvl2pPr>
            <a:lvl3pPr marL="1143000" indent="-228600" defTabSz="954088">
              <a:defRPr>
                <a:solidFill>
                  <a:schemeClr val="tx1"/>
                </a:solidFill>
                <a:latin typeface="Calibri" panose="020F0502020204030204" pitchFamily="34" charset="0"/>
              </a:defRPr>
            </a:lvl3pPr>
            <a:lvl4pPr marL="1600200" indent="-228600" defTabSz="954088">
              <a:defRPr>
                <a:solidFill>
                  <a:schemeClr val="tx1"/>
                </a:solidFill>
                <a:latin typeface="Calibri" panose="020F0502020204030204" pitchFamily="34" charset="0"/>
              </a:defRPr>
            </a:lvl4pPr>
            <a:lvl5pPr marL="2057400" indent="-228600" defTabSz="954088">
              <a:defRPr>
                <a:solidFill>
                  <a:schemeClr val="tx1"/>
                </a:solidFill>
                <a:latin typeface="Calibri" panose="020F0502020204030204" pitchFamily="34" charset="0"/>
              </a:defRPr>
            </a:lvl5pPr>
            <a:lvl6pPr marL="2514600" indent="-228600" defTabSz="954088" fontAlgn="base">
              <a:spcBef>
                <a:spcPct val="0"/>
              </a:spcBef>
              <a:spcAft>
                <a:spcPct val="0"/>
              </a:spcAft>
              <a:defRPr>
                <a:solidFill>
                  <a:schemeClr val="tx1"/>
                </a:solidFill>
                <a:latin typeface="Calibri" panose="020F0502020204030204" pitchFamily="34" charset="0"/>
              </a:defRPr>
            </a:lvl6pPr>
            <a:lvl7pPr marL="2971800" indent="-228600" defTabSz="954088" fontAlgn="base">
              <a:spcBef>
                <a:spcPct val="0"/>
              </a:spcBef>
              <a:spcAft>
                <a:spcPct val="0"/>
              </a:spcAft>
              <a:defRPr>
                <a:solidFill>
                  <a:schemeClr val="tx1"/>
                </a:solidFill>
                <a:latin typeface="Calibri" panose="020F0502020204030204" pitchFamily="34" charset="0"/>
              </a:defRPr>
            </a:lvl7pPr>
            <a:lvl8pPr marL="3429000" indent="-228600" defTabSz="954088" fontAlgn="base">
              <a:spcBef>
                <a:spcPct val="0"/>
              </a:spcBef>
              <a:spcAft>
                <a:spcPct val="0"/>
              </a:spcAft>
              <a:defRPr>
                <a:solidFill>
                  <a:schemeClr val="tx1"/>
                </a:solidFill>
                <a:latin typeface="Calibri" panose="020F0502020204030204" pitchFamily="34" charset="0"/>
              </a:defRPr>
            </a:lvl8pPr>
            <a:lvl9pPr marL="3886200" indent="-228600" defTabSz="954088" fontAlgn="base">
              <a:spcBef>
                <a:spcPct val="0"/>
              </a:spcBef>
              <a:spcAft>
                <a:spcPct val="0"/>
              </a:spcAft>
              <a:defRPr>
                <a:solidFill>
                  <a:schemeClr val="tx1"/>
                </a:solidFill>
                <a:latin typeface="Calibri" panose="020F0502020204030204" pitchFamily="34" charset="0"/>
              </a:defRPr>
            </a:lvl9pPr>
          </a:lstStyle>
          <a:p>
            <a:pPr algn="ctr">
              <a:spcBef>
                <a:spcPct val="50000"/>
              </a:spcBef>
              <a:buSzPct val="115000"/>
            </a:pPr>
            <a:r>
              <a:rPr lang="en-US" altLang="en-US" sz="800" b="1">
                <a:latin typeface="Arial Narrow" panose="020B0606020202030204" pitchFamily="34" charset="0"/>
              </a:rPr>
              <a:t>Online Trip Planner Saves Trip to Cell Phone</a:t>
            </a:r>
          </a:p>
        </p:txBody>
      </p:sp>
      <p:sp>
        <p:nvSpPr>
          <p:cNvPr id="20" name="Rectangle 72"/>
          <p:cNvSpPr>
            <a:spLocks noChangeArrowheads="1"/>
          </p:cNvSpPr>
          <p:nvPr/>
        </p:nvSpPr>
        <p:spPr bwMode="auto">
          <a:xfrm>
            <a:off x="423863" y="4343400"/>
            <a:ext cx="2646362"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220" tIns="11110" rIns="22220" bIns="11110">
            <a:spAutoFit/>
          </a:bodyPr>
          <a:lstStyle>
            <a:lvl1pPr defTabSz="231775">
              <a:defRPr>
                <a:solidFill>
                  <a:schemeClr val="tx1"/>
                </a:solidFill>
                <a:latin typeface="Calibri" panose="020F0502020204030204" pitchFamily="34" charset="0"/>
              </a:defRPr>
            </a:lvl1pPr>
            <a:lvl2pPr marL="742950" indent="-285750" defTabSz="231775">
              <a:defRPr>
                <a:solidFill>
                  <a:schemeClr val="tx1"/>
                </a:solidFill>
                <a:latin typeface="Calibri" panose="020F0502020204030204" pitchFamily="34" charset="0"/>
              </a:defRPr>
            </a:lvl2pPr>
            <a:lvl3pPr marL="1143000" indent="-228600" defTabSz="231775">
              <a:defRPr>
                <a:solidFill>
                  <a:schemeClr val="tx1"/>
                </a:solidFill>
                <a:latin typeface="Calibri" panose="020F0502020204030204" pitchFamily="34" charset="0"/>
              </a:defRPr>
            </a:lvl3pPr>
            <a:lvl4pPr marL="1600200" indent="-228600" defTabSz="231775">
              <a:defRPr>
                <a:solidFill>
                  <a:schemeClr val="tx1"/>
                </a:solidFill>
                <a:latin typeface="Calibri" panose="020F0502020204030204" pitchFamily="34" charset="0"/>
              </a:defRPr>
            </a:lvl4pPr>
            <a:lvl5pPr marL="2057400" indent="-228600" defTabSz="231775">
              <a:defRPr>
                <a:solidFill>
                  <a:schemeClr val="tx1"/>
                </a:solidFill>
                <a:latin typeface="Calibri" panose="020F0502020204030204" pitchFamily="34" charset="0"/>
              </a:defRPr>
            </a:lvl5pPr>
            <a:lvl6pPr marL="2514600" indent="-228600" defTabSz="231775" fontAlgn="base">
              <a:spcBef>
                <a:spcPct val="0"/>
              </a:spcBef>
              <a:spcAft>
                <a:spcPct val="0"/>
              </a:spcAft>
              <a:defRPr>
                <a:solidFill>
                  <a:schemeClr val="tx1"/>
                </a:solidFill>
                <a:latin typeface="Calibri" panose="020F0502020204030204" pitchFamily="34" charset="0"/>
              </a:defRPr>
            </a:lvl6pPr>
            <a:lvl7pPr marL="2971800" indent="-228600" defTabSz="231775" fontAlgn="base">
              <a:spcBef>
                <a:spcPct val="0"/>
              </a:spcBef>
              <a:spcAft>
                <a:spcPct val="0"/>
              </a:spcAft>
              <a:defRPr>
                <a:solidFill>
                  <a:schemeClr val="tx1"/>
                </a:solidFill>
                <a:latin typeface="Calibri" panose="020F0502020204030204" pitchFamily="34" charset="0"/>
              </a:defRPr>
            </a:lvl7pPr>
            <a:lvl8pPr marL="3429000" indent="-228600" defTabSz="231775" fontAlgn="base">
              <a:spcBef>
                <a:spcPct val="0"/>
              </a:spcBef>
              <a:spcAft>
                <a:spcPct val="0"/>
              </a:spcAft>
              <a:defRPr>
                <a:solidFill>
                  <a:schemeClr val="tx1"/>
                </a:solidFill>
                <a:latin typeface="Calibri" panose="020F0502020204030204" pitchFamily="34" charset="0"/>
              </a:defRPr>
            </a:lvl8pPr>
            <a:lvl9pPr marL="3886200" indent="-228600" defTabSz="231775" fontAlgn="base">
              <a:spcBef>
                <a:spcPct val="0"/>
              </a:spcBef>
              <a:spcAft>
                <a:spcPct val="0"/>
              </a:spcAft>
              <a:defRPr>
                <a:solidFill>
                  <a:schemeClr val="tx1"/>
                </a:solidFill>
                <a:latin typeface="Calibri" panose="020F0502020204030204" pitchFamily="34" charset="0"/>
              </a:defRPr>
            </a:lvl9pPr>
          </a:lstStyle>
          <a:p>
            <a:pPr algn="just">
              <a:spcBef>
                <a:spcPct val="50000"/>
              </a:spcBef>
            </a:pPr>
            <a:r>
              <a:rPr lang="en-US" altLang="en-US" sz="800">
                <a:latin typeface="Verdana" panose="020B0604030504040204" pitchFamily="34" charset="0"/>
                <a:ea typeface="Verdana" panose="020B0604030504040204" pitchFamily="34" charset="0"/>
                <a:cs typeface="Verdana" panose="020B0604030504040204" pitchFamily="34" charset="0"/>
              </a:rPr>
              <a:t>This IDEA product is an Automatic Vehicle Locator (AVL)-enhanced travel assistance device (TAD) that uses multimedia cell phones with built-in global positioning system (GPS) to overcome the challenges facing new  riders or tourists, especially those who are cognitively disabled.   The TAD cell phone app alerts the rider with real-time auditory, visual, and tactile prompts such as “Get Ready…” and “Pull the Cord Now!” when it is time for the rider to exit the bus at their destination stop, and shows the estimated time until bus arrival. Automated alarms can remotely alerted travel trainer and/or parent/guardian if a rider deviates from their predetermined path. </a:t>
            </a:r>
          </a:p>
        </p:txBody>
      </p:sp>
      <p:pic>
        <p:nvPicPr>
          <p:cNvPr id="21" name="Picture 40"/>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602038" y="1720850"/>
            <a:ext cx="21336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40"/>
          <p:cNvGrpSpPr>
            <a:grpSpLocks/>
          </p:cNvGrpSpPr>
          <p:nvPr/>
        </p:nvGrpSpPr>
        <p:grpSpPr bwMode="auto">
          <a:xfrm>
            <a:off x="698500" y="3354388"/>
            <a:ext cx="1974850" cy="914400"/>
            <a:chOff x="2930525" y="13242925"/>
            <a:chExt cx="9183688" cy="4981575"/>
          </a:xfrm>
        </p:grpSpPr>
        <p:pic>
          <p:nvPicPr>
            <p:cNvPr id="23" name="Picture 4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30525" y="13242925"/>
              <a:ext cx="3602038"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descr="T:\TDM Team\TAD - Travel Assistant Device\Media\HART-TAD Photos\DSC_0009.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086600" y="13322300"/>
              <a:ext cx="5027613"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44"/>
            <p:cNvCxnSpPr>
              <a:cxnSpLocks noChangeShapeType="1"/>
            </p:cNvCxnSpPr>
            <p:nvPr/>
          </p:nvCxnSpPr>
          <p:spPr bwMode="auto">
            <a:xfrm rot="16200000" flipV="1">
              <a:off x="5549107" y="14378781"/>
              <a:ext cx="3721100" cy="18907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46"/>
            <p:cNvCxnSpPr>
              <a:cxnSpLocks noChangeShapeType="1"/>
            </p:cNvCxnSpPr>
            <p:nvPr/>
          </p:nvCxnSpPr>
          <p:spPr bwMode="auto">
            <a:xfrm rot="10800000" flipV="1">
              <a:off x="6464300" y="17248188"/>
              <a:ext cx="1890713" cy="7556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pic>
        <p:nvPicPr>
          <p:cNvPr id="27" name="Picture 4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210300" y="1595438"/>
            <a:ext cx="287337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7607300" y="6188075"/>
            <a:ext cx="1536700" cy="561975"/>
          </a:xfrm>
          <a:prstGeom prst="rect">
            <a:avLst/>
          </a:prstGeom>
          <a:ln/>
        </p:spPr>
        <p:style>
          <a:lnRef idx="2">
            <a:schemeClr val="accent4"/>
          </a:lnRef>
          <a:fillRef idx="1">
            <a:schemeClr val="lt1"/>
          </a:fillRef>
          <a:effectRef idx="0">
            <a:schemeClr val="accent4"/>
          </a:effectRef>
          <a:fontRef idx="minor">
            <a:schemeClr val="dk1"/>
          </a:fontRef>
        </p:style>
        <p:txBody>
          <a:bodyPr lIns="22220" tIns="11110" rIns="22220" bIns="11110">
            <a:spAutoFit/>
          </a:bodyPr>
          <a:lstStyle/>
          <a:p>
            <a:pPr algn="ctr" fontAlgn="auto">
              <a:spcBef>
                <a:spcPts val="0"/>
              </a:spcBef>
              <a:spcAft>
                <a:spcPts val="0"/>
              </a:spcAft>
              <a:defRPr/>
            </a:pPr>
            <a:r>
              <a:rPr lang="en-US" sz="700" dirty="0"/>
              <a:t>For more info, contact:</a:t>
            </a:r>
          </a:p>
          <a:p>
            <a:pPr algn="ctr" fontAlgn="auto">
              <a:spcBef>
                <a:spcPts val="0"/>
              </a:spcBef>
              <a:spcAft>
                <a:spcPts val="0"/>
              </a:spcAft>
              <a:defRPr/>
            </a:pPr>
            <a:r>
              <a:rPr lang="en-US" sz="700" dirty="0"/>
              <a:t>Phil Winters </a:t>
            </a:r>
            <a:r>
              <a:rPr lang="en-US" sz="700" dirty="0">
                <a:hlinkClick r:id="rId8"/>
              </a:rPr>
              <a:t>winters@cutr.usf.edu</a:t>
            </a:r>
            <a:endParaRPr lang="en-US" sz="700" dirty="0"/>
          </a:p>
          <a:p>
            <a:pPr algn="ctr" fontAlgn="auto">
              <a:spcBef>
                <a:spcPts val="0"/>
              </a:spcBef>
              <a:spcAft>
                <a:spcPts val="0"/>
              </a:spcAft>
              <a:defRPr/>
            </a:pPr>
            <a:r>
              <a:rPr lang="en-US" sz="700" dirty="0"/>
              <a:t>Sean Barbeau </a:t>
            </a:r>
            <a:r>
              <a:rPr lang="en-US" sz="700" dirty="0">
                <a:hlinkClick r:id="rId9"/>
              </a:rPr>
              <a:t>barbeau@cutr.usf.edu</a:t>
            </a:r>
            <a:endParaRPr lang="en-US" sz="700" dirty="0"/>
          </a:p>
          <a:p>
            <a:pPr algn="ctr" fontAlgn="auto">
              <a:spcBef>
                <a:spcPts val="0"/>
              </a:spcBef>
              <a:spcAft>
                <a:spcPts val="0"/>
              </a:spcAft>
              <a:defRPr/>
            </a:pPr>
            <a:r>
              <a:rPr lang="en-US" sz="700" dirty="0"/>
              <a:t>813.974.3120</a:t>
            </a:r>
          </a:p>
          <a:p>
            <a:pPr algn="ctr" fontAlgn="auto">
              <a:spcBef>
                <a:spcPts val="0"/>
              </a:spcBef>
              <a:spcAft>
                <a:spcPts val="0"/>
              </a:spcAft>
              <a:defRPr/>
            </a:pPr>
            <a:r>
              <a:rPr lang="en-US" sz="700" dirty="0"/>
              <a:t>www.locationaware.usf.edu </a:t>
            </a:r>
          </a:p>
        </p:txBody>
      </p:sp>
    </p:spTree>
    <p:extLst>
      <p:ext uri="{BB962C8B-B14F-4D97-AF65-F5344CB8AC3E}">
        <p14:creationId xmlns:p14="http://schemas.microsoft.com/office/powerpoint/2010/main" val="24711556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726359" y="3601066"/>
            <a:ext cx="7857202" cy="2426110"/>
          </a:xfrm>
        </p:spPr>
        <p:txBody>
          <a:bodyPr vert="horz">
            <a:normAutofit lnSpcReduction="10000"/>
          </a:bodyPr>
          <a:lstStyle/>
          <a:p>
            <a:pPr algn="r">
              <a:buNone/>
            </a:pPr>
            <a:r>
              <a:rPr lang="en-US" sz="4000" b="1" dirty="0">
                <a:solidFill>
                  <a:srgbClr val="0F6528"/>
                </a:solidFill>
              </a:rPr>
              <a:t>Contact Information:           </a:t>
            </a:r>
            <a:r>
              <a:rPr lang="en-US" sz="3500" dirty="0"/>
              <a:t>Rob Gregg</a:t>
            </a:r>
          </a:p>
          <a:p>
            <a:pPr algn="r">
              <a:buNone/>
            </a:pPr>
            <a:r>
              <a:rPr lang="en-US" sz="3500" dirty="0">
                <a:hlinkClick r:id="rId2"/>
              </a:rPr>
              <a:t>gregg@cutr.usf.edu</a:t>
            </a:r>
            <a:endParaRPr lang="en-US" sz="3500" dirty="0"/>
          </a:p>
          <a:p>
            <a:pPr algn="r">
              <a:buNone/>
            </a:pPr>
            <a:r>
              <a:rPr lang="en-US" sz="3500" dirty="0">
                <a:cs typeface="Helvetica Neue"/>
              </a:rPr>
              <a:t>Jay Goodwill</a:t>
            </a:r>
          </a:p>
          <a:p>
            <a:pPr algn="r">
              <a:buNone/>
            </a:pPr>
            <a:r>
              <a:rPr lang="en-US" sz="3500" dirty="0">
                <a:cs typeface="Helvetica Neue"/>
                <a:hlinkClick r:id="rId3"/>
              </a:rPr>
              <a:t>jaygoodwill@cutr.usf.edu</a:t>
            </a:r>
            <a:endParaRPr lang="en-US" sz="3500" dirty="0">
              <a:cs typeface="Helvetica Neue"/>
            </a:endParaRPr>
          </a:p>
          <a:p>
            <a:pPr algn="r">
              <a:buNone/>
            </a:pPr>
            <a:endParaRPr lang="en-US" sz="2200" dirty="0">
              <a:cs typeface="Helvetica Neue"/>
            </a:endParaRPr>
          </a:p>
        </p:txBody>
      </p:sp>
    </p:spTree>
    <p:extLst>
      <p:ext uri="{BB962C8B-B14F-4D97-AF65-F5344CB8AC3E}">
        <p14:creationId xmlns:p14="http://schemas.microsoft.com/office/powerpoint/2010/main" val="28727870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342799"/>
            <a:ext cx="7912100" cy="1143000"/>
          </a:xfrm>
        </p:spPr>
        <p:txBody>
          <a:bodyPr/>
          <a:lstStyle/>
          <a:p>
            <a:r>
              <a:rPr lang="en-US" dirty="0"/>
              <a:t>Overview</a:t>
            </a:r>
          </a:p>
        </p:txBody>
      </p:sp>
      <p:sp>
        <p:nvSpPr>
          <p:cNvPr id="4" name="Content Placeholder 3"/>
          <p:cNvSpPr>
            <a:spLocks noGrp="1"/>
          </p:cNvSpPr>
          <p:nvPr>
            <p:ph sz="half" idx="2"/>
          </p:nvPr>
        </p:nvSpPr>
        <p:spPr>
          <a:xfrm>
            <a:off x="5191842" y="1600200"/>
            <a:ext cx="4038600" cy="4525963"/>
          </a:xfrm>
        </p:spPr>
        <p:txBody>
          <a:bodyPr/>
          <a:lstStyle/>
          <a:p>
            <a:r>
              <a:rPr lang="en-US" b="1" dirty="0"/>
              <a:t>We Are CUTR</a:t>
            </a:r>
          </a:p>
          <a:p>
            <a:r>
              <a:rPr lang="en-US" b="1" dirty="0"/>
              <a:t>Overview: Public Transportation Service Networks in Florida</a:t>
            </a:r>
          </a:p>
          <a:p>
            <a:r>
              <a:rPr lang="en-US" b="1" dirty="0"/>
              <a:t>Topical Studies</a:t>
            </a:r>
          </a:p>
          <a:p>
            <a:r>
              <a:rPr lang="en-US" b="1" dirty="0"/>
              <a:t>Resources / Best Practices Sampler</a:t>
            </a:r>
          </a:p>
          <a:p>
            <a:r>
              <a:rPr lang="en-US" b="1" dirty="0"/>
              <a:t>Research Analysis Focus</a:t>
            </a:r>
          </a:p>
          <a:p>
            <a:pPr marL="0" indent="0">
              <a:buNone/>
            </a:pPr>
            <a:endParaRPr lang="en-US" b="1" dirty="0"/>
          </a:p>
          <a:p>
            <a:pPr marL="571500" indent="-571500">
              <a:buFont typeface="+mj-lt"/>
              <a:buAutoNum type="romanUcPeriod"/>
            </a:pP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939800" y="1962944"/>
            <a:ext cx="3873136" cy="3299338"/>
          </a:xfrm>
        </p:spPr>
      </p:pic>
    </p:spTree>
    <p:extLst>
      <p:ext uri="{BB962C8B-B14F-4D97-AF65-F5344CB8AC3E}">
        <p14:creationId xmlns:p14="http://schemas.microsoft.com/office/powerpoint/2010/main" val="1355658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CUTR…..</a:t>
            </a:r>
          </a:p>
        </p:txBody>
      </p:sp>
      <p:sp>
        <p:nvSpPr>
          <p:cNvPr id="4" name="Text Placeholder 3"/>
          <p:cNvSpPr>
            <a:spLocks noGrp="1"/>
          </p:cNvSpPr>
          <p:nvPr>
            <p:ph type="body" idx="1"/>
          </p:nvPr>
        </p:nvSpPr>
        <p:spPr>
          <a:xfrm>
            <a:off x="457200" y="1049606"/>
            <a:ext cx="4040188" cy="639762"/>
          </a:xfrm>
        </p:spPr>
        <p:txBody>
          <a:bodyPr/>
          <a:lstStyle/>
          <a:p>
            <a:r>
              <a:rPr lang="en-US" dirty="0"/>
              <a:t>National, State and Local</a:t>
            </a:r>
          </a:p>
        </p:txBody>
      </p:sp>
      <p:sp>
        <p:nvSpPr>
          <p:cNvPr id="5" name="Content Placeholder 4"/>
          <p:cNvSpPr>
            <a:spLocks noGrp="1"/>
          </p:cNvSpPr>
          <p:nvPr>
            <p:ph sz="half" idx="2"/>
          </p:nvPr>
        </p:nvSpPr>
        <p:spPr>
          <a:xfrm>
            <a:off x="457200" y="1801906"/>
            <a:ext cx="4040188" cy="4118418"/>
          </a:xfrm>
        </p:spPr>
        <p:txBody>
          <a:bodyPr>
            <a:normAutofit fontScale="85000" lnSpcReduction="20000"/>
          </a:bodyPr>
          <a:lstStyle/>
          <a:p>
            <a:r>
              <a:rPr lang="en-US" dirty="0"/>
              <a:t>Founding Legislation Chapter 334.065 F.S.</a:t>
            </a:r>
          </a:p>
          <a:p>
            <a:r>
              <a:rPr lang="en-US" dirty="0"/>
              <a:t>National Center for Transportation Research</a:t>
            </a:r>
          </a:p>
          <a:p>
            <a:r>
              <a:rPr lang="en-US" dirty="0"/>
              <a:t>FDOT</a:t>
            </a:r>
          </a:p>
          <a:p>
            <a:pPr lvl="1"/>
            <a:r>
              <a:rPr lang="en-US" dirty="0"/>
              <a:t>Compliance</a:t>
            </a:r>
          </a:p>
          <a:p>
            <a:pPr lvl="1"/>
            <a:r>
              <a:rPr lang="en-US" dirty="0"/>
              <a:t>Technical Assistance</a:t>
            </a:r>
          </a:p>
          <a:p>
            <a:pPr lvl="1"/>
            <a:r>
              <a:rPr lang="en-US" dirty="0"/>
              <a:t>Training </a:t>
            </a:r>
          </a:p>
          <a:p>
            <a:pPr lvl="1"/>
            <a:r>
              <a:rPr lang="en-US" dirty="0"/>
              <a:t>Professional Development Networks</a:t>
            </a:r>
          </a:p>
          <a:p>
            <a:r>
              <a:rPr lang="en-US" dirty="0"/>
              <a:t>State Agencies / Local Governments</a:t>
            </a:r>
          </a:p>
          <a:p>
            <a:pPr lvl="1"/>
            <a:r>
              <a:rPr lang="en-US" dirty="0"/>
              <a:t>CTD </a:t>
            </a:r>
          </a:p>
          <a:p>
            <a:pPr lvl="1"/>
            <a:r>
              <a:rPr lang="en-US" dirty="0"/>
              <a:t>Transit Agencies</a:t>
            </a:r>
          </a:p>
          <a:p>
            <a:pPr lvl="1"/>
            <a:r>
              <a:rPr lang="en-US" dirty="0"/>
              <a:t>Counties / Cities / Urban / Rural</a:t>
            </a:r>
          </a:p>
          <a:p>
            <a:pPr lvl="1"/>
            <a:endParaRPr lang="en-US" dirty="0"/>
          </a:p>
          <a:p>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29974" y="623093"/>
            <a:ext cx="2152650"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descr="O:\CUTR\CUTR\Logos Graphics Templates\cutrlogo\cutr logos for print\CUTR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33329" y="2376888"/>
            <a:ext cx="2967431" cy="313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826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Brief: Public Transportation Service Networks in Florida</a:t>
            </a:r>
            <a:br>
              <a:rPr lang="en-US" dirty="0"/>
            </a:br>
            <a:endParaRPr lang="en-US" dirty="0"/>
          </a:p>
        </p:txBody>
      </p:sp>
      <p:sp>
        <p:nvSpPr>
          <p:cNvPr id="3" name="Text Placeholder 2"/>
          <p:cNvSpPr>
            <a:spLocks noGrp="1"/>
          </p:cNvSpPr>
          <p:nvPr>
            <p:ph type="body" idx="1"/>
          </p:nvPr>
        </p:nvSpPr>
        <p:spPr>
          <a:xfrm>
            <a:off x="774700" y="1215232"/>
            <a:ext cx="4040188" cy="639762"/>
          </a:xfrm>
        </p:spPr>
        <p:txBody>
          <a:bodyPr/>
          <a:lstStyle/>
          <a:p>
            <a:r>
              <a:rPr lang="en-US" dirty="0"/>
              <a:t>Funding Programs</a:t>
            </a:r>
          </a:p>
        </p:txBody>
      </p:sp>
      <p:sp>
        <p:nvSpPr>
          <p:cNvPr id="4" name="Content Placeholder 3"/>
          <p:cNvSpPr>
            <a:spLocks noGrp="1"/>
          </p:cNvSpPr>
          <p:nvPr>
            <p:ph sz="half" idx="2"/>
          </p:nvPr>
        </p:nvSpPr>
        <p:spPr>
          <a:xfrm>
            <a:off x="774700" y="1854994"/>
            <a:ext cx="4014089" cy="4554771"/>
          </a:xfrm>
        </p:spPr>
        <p:txBody>
          <a:bodyPr>
            <a:normAutofit fontScale="77500" lnSpcReduction="20000"/>
          </a:bodyPr>
          <a:lstStyle/>
          <a:p>
            <a:r>
              <a:rPr lang="en-US" dirty="0"/>
              <a:t>FTA</a:t>
            </a:r>
          </a:p>
          <a:p>
            <a:pPr lvl="1"/>
            <a:r>
              <a:rPr lang="en-US" dirty="0"/>
              <a:t>5307 Urban / General / ADA</a:t>
            </a:r>
          </a:p>
          <a:p>
            <a:pPr lvl="1"/>
            <a:r>
              <a:rPr lang="en-US" dirty="0"/>
              <a:t>5310 Seniors / Persons w Disabilities</a:t>
            </a:r>
          </a:p>
          <a:p>
            <a:pPr lvl="1"/>
            <a:r>
              <a:rPr lang="en-US" dirty="0"/>
              <a:t>5311 Rural / General / ADA</a:t>
            </a:r>
          </a:p>
          <a:p>
            <a:r>
              <a:rPr lang="en-US" dirty="0"/>
              <a:t>FDOT</a:t>
            </a:r>
          </a:p>
          <a:p>
            <a:pPr lvl="1"/>
            <a:r>
              <a:rPr lang="en-US" dirty="0"/>
              <a:t>FTA Sub-recipients</a:t>
            </a:r>
          </a:p>
          <a:p>
            <a:pPr lvl="1"/>
            <a:r>
              <a:rPr lang="en-US" dirty="0"/>
              <a:t>Service Development</a:t>
            </a:r>
          </a:p>
          <a:p>
            <a:pPr lvl="1"/>
            <a:r>
              <a:rPr lang="en-US" dirty="0"/>
              <a:t>Contribute to TD</a:t>
            </a:r>
          </a:p>
          <a:p>
            <a:r>
              <a:rPr lang="en-US" dirty="0"/>
              <a:t>CTD</a:t>
            </a:r>
          </a:p>
          <a:p>
            <a:pPr lvl="1"/>
            <a:r>
              <a:rPr lang="en-US" dirty="0"/>
              <a:t>Non Sponsored</a:t>
            </a:r>
          </a:p>
          <a:p>
            <a:pPr lvl="1"/>
            <a:r>
              <a:rPr lang="en-US" dirty="0"/>
              <a:t>Seniors / Low Income / Persons w Disabilities</a:t>
            </a:r>
          </a:p>
          <a:p>
            <a:r>
              <a:rPr lang="en-US" dirty="0"/>
              <a:t>Local</a:t>
            </a:r>
          </a:p>
          <a:p>
            <a:pPr lvl="1"/>
            <a:r>
              <a:rPr lang="en-US" dirty="0"/>
              <a:t>Public Transit Agencies / CTC’s</a:t>
            </a:r>
          </a:p>
          <a:p>
            <a:pPr lvl="1"/>
            <a:r>
              <a:rPr lang="en-US" dirty="0"/>
              <a:t>Match FTA / FDOT / CTD</a:t>
            </a:r>
          </a:p>
          <a:p>
            <a:pPr lvl="1"/>
            <a:r>
              <a:rPr lang="en-US" dirty="0"/>
              <a:t>Human Service Agencies Support</a:t>
            </a:r>
          </a:p>
          <a:p>
            <a:pPr lvl="1"/>
            <a:r>
              <a:rPr lang="en-US" dirty="0"/>
              <a:t>Special Districts</a:t>
            </a:r>
          </a:p>
          <a:p>
            <a:pPr lvl="1"/>
            <a:endParaRPr lang="en-US" dirty="0"/>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648708" y="4235075"/>
            <a:ext cx="2352876" cy="1097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15596" y="5136775"/>
            <a:ext cx="1613125" cy="1376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995999" y="2004005"/>
            <a:ext cx="1531980" cy="1285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777318" y="966532"/>
            <a:ext cx="2269092" cy="150997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124700" y="2476510"/>
            <a:ext cx="1714500" cy="1714500"/>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720353" y="5995451"/>
            <a:ext cx="2807626" cy="669878"/>
          </a:xfrm>
          <a:prstGeom prst="rect">
            <a:avLst/>
          </a:prstGeom>
        </p:spPr>
      </p:pic>
    </p:spTree>
    <p:extLst>
      <p:ext uri="{BB962C8B-B14F-4D97-AF65-F5344CB8AC3E}">
        <p14:creationId xmlns:p14="http://schemas.microsoft.com/office/powerpoint/2010/main" val="3128688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Users and Riders</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2102" y="1047493"/>
            <a:ext cx="7182465" cy="538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217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Trip Purposes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7135" y="1135983"/>
            <a:ext cx="7321345" cy="549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544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Mobility Services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9000" y="1047493"/>
            <a:ext cx="7526593" cy="5644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001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Topical Studies and Research</a:t>
            </a:r>
            <a:br>
              <a:rPr lang="en-US" dirty="0"/>
            </a:br>
            <a:r>
              <a:rPr lang="en-US" dirty="0"/>
              <a:t>		(Selective Samples)</a:t>
            </a:r>
            <a:br>
              <a:rPr lang="en-US" dirty="0"/>
            </a:br>
            <a:endParaRPr lang="en-US" dirty="0"/>
          </a:p>
        </p:txBody>
      </p:sp>
      <p:sp>
        <p:nvSpPr>
          <p:cNvPr id="3" name="Content Placeholder 2"/>
          <p:cNvSpPr>
            <a:spLocks noGrp="1"/>
          </p:cNvSpPr>
          <p:nvPr>
            <p:ph sz="half" idx="1"/>
          </p:nvPr>
        </p:nvSpPr>
        <p:spPr>
          <a:xfrm>
            <a:off x="1030339" y="1285568"/>
            <a:ext cx="4038600" cy="5252884"/>
          </a:xfrm>
        </p:spPr>
        <p:txBody>
          <a:bodyPr>
            <a:normAutofit fontScale="25000" lnSpcReduction="20000"/>
          </a:bodyPr>
          <a:lstStyle/>
          <a:p>
            <a:r>
              <a:rPr lang="en-US" sz="4400" b="1" dirty="0"/>
              <a:t>TCRP REPORT 163: Strategy Guide to Enable and Promote the Use of Fixed-Route Transit by People with Disabilities</a:t>
            </a:r>
          </a:p>
          <a:p>
            <a:pPr marL="400050" lvl="1" indent="0">
              <a:buNone/>
            </a:pPr>
            <a:r>
              <a:rPr lang="en-US" sz="4400" dirty="0"/>
              <a:t>TRANSPORTATION RESEARCH BOARD, WASHINGTON, D.C.    2013</a:t>
            </a:r>
          </a:p>
          <a:p>
            <a:endParaRPr lang="en-US" sz="4400" dirty="0"/>
          </a:p>
          <a:p>
            <a:r>
              <a:rPr lang="en-US" sz="4400" b="1" dirty="0"/>
              <a:t>Innovative Approaches for Increasing Transportation Options for People with Disabilities in Florida</a:t>
            </a:r>
          </a:p>
          <a:p>
            <a:pPr marL="400050" lvl="1" indent="0">
              <a:buNone/>
            </a:pPr>
            <a:r>
              <a:rPr lang="en-US" sz="4400" dirty="0"/>
              <a:t>FLORIDA DEVELOPMENTAL DISABILTIES COUNCIL, INC., APRIL 2010</a:t>
            </a:r>
          </a:p>
          <a:p>
            <a:pPr marL="400050" lvl="1" indent="0">
              <a:buNone/>
            </a:pPr>
            <a:r>
              <a:rPr lang="en-US" sz="4400" dirty="0"/>
              <a:t>By: USF Center for Urban Transportation Research</a:t>
            </a:r>
          </a:p>
          <a:p>
            <a:endParaRPr lang="en-US" sz="4400" dirty="0"/>
          </a:p>
          <a:p>
            <a:r>
              <a:rPr lang="en-US" sz="4400" b="1" dirty="0"/>
              <a:t>Forecasting Paratransit Services Demand – Review and Recommendations</a:t>
            </a:r>
          </a:p>
          <a:p>
            <a:pPr marL="400050" lvl="1" indent="0">
              <a:buNone/>
            </a:pPr>
            <a:r>
              <a:rPr lang="en-US" sz="4400" dirty="0"/>
              <a:t>NATIONAL CENTER FOR TRANSPORTATION RESEARCH AND FLORIDA DEPARTMENT OF TRANSPORTATION, JUNE 2013</a:t>
            </a:r>
          </a:p>
          <a:p>
            <a:pPr marL="400050" lvl="1" indent="0">
              <a:buNone/>
            </a:pPr>
            <a:r>
              <a:rPr lang="en-US" sz="4400" dirty="0"/>
              <a:t>By: USF Center for Urban Transportation Research</a:t>
            </a:r>
          </a:p>
          <a:p>
            <a:endParaRPr lang="en-US" sz="4400" dirty="0"/>
          </a:p>
          <a:p>
            <a:r>
              <a:rPr lang="en-US" sz="4400" b="1" dirty="0"/>
              <a:t>Impacts of Dialysis Transportation on Florida’s Coordinated Public Transportation Programs</a:t>
            </a:r>
          </a:p>
          <a:p>
            <a:pPr marL="400050" lvl="1" indent="0">
              <a:buNone/>
            </a:pPr>
            <a:r>
              <a:rPr lang="en-US" sz="3600" dirty="0"/>
              <a:t>NATIONAL CENTER FOR TRANSPORTATION RESEARCH AND FLORIDA DEPARTMENT OF TRANSPORTATION, APRIL 2014</a:t>
            </a:r>
          </a:p>
          <a:p>
            <a:pPr marL="400050" lvl="1" indent="0">
              <a:buNone/>
            </a:pPr>
            <a:r>
              <a:rPr lang="en-US" sz="3600" dirty="0"/>
              <a:t>By: USF Center for Urban Transportation Research</a:t>
            </a:r>
          </a:p>
          <a:p>
            <a:endParaRPr lang="en-US" sz="4400" b="1" dirty="0"/>
          </a:p>
          <a:p>
            <a:r>
              <a:rPr lang="en-US" sz="4400" b="1" dirty="0"/>
              <a:t>Flexible Public Transportation Services in Florida</a:t>
            </a:r>
            <a:endParaRPr lang="en-US" sz="4400" dirty="0"/>
          </a:p>
          <a:p>
            <a:pPr marL="400050" lvl="1" indent="0">
              <a:buNone/>
            </a:pPr>
            <a:r>
              <a:rPr lang="en-US" sz="4400" dirty="0"/>
              <a:t>NATIONAL CENTER FOR TRANSPORTATION RESEARCH AND FLORIDA DEPARTMENT OF TRANSPORTATION, AUGUST 2013</a:t>
            </a:r>
            <a:endParaRPr lang="en-US" sz="3600" dirty="0"/>
          </a:p>
          <a:p>
            <a:pPr marL="400050" lvl="1" indent="0">
              <a:buNone/>
            </a:pPr>
            <a:r>
              <a:rPr lang="en-US" sz="4400" dirty="0"/>
              <a:t>By: USF Center for Urban Transportation Research</a:t>
            </a:r>
            <a:endParaRPr lang="en-US" sz="3600" dirty="0"/>
          </a:p>
          <a:p>
            <a:pPr marL="0" indent="0">
              <a:buNone/>
            </a:pPr>
            <a:r>
              <a:rPr lang="en-US" sz="4400" i="1" dirty="0"/>
              <a:t> </a:t>
            </a:r>
            <a:endParaRPr lang="en-US" sz="4400" dirty="0"/>
          </a:p>
          <a:p>
            <a:r>
              <a:rPr lang="en-US" sz="4400" b="1" dirty="0"/>
              <a:t>Creative Ways to Manage Paratransit Costs</a:t>
            </a:r>
            <a:endParaRPr lang="en-US" sz="4400" dirty="0"/>
          </a:p>
          <a:p>
            <a:pPr marL="400050" lvl="1" indent="0">
              <a:buNone/>
            </a:pPr>
            <a:r>
              <a:rPr lang="en-US" sz="4400" dirty="0"/>
              <a:t>NATIONAL CENTER FOR TRANSPORTATION RESEARCH AND FLORIDA DEPARTMENT OF TRANSPORTATION, JULY 2008</a:t>
            </a:r>
            <a:endParaRPr lang="en-US" sz="3600" dirty="0"/>
          </a:p>
          <a:p>
            <a:pPr marL="400050" lvl="1" indent="0">
              <a:buNone/>
            </a:pPr>
            <a:r>
              <a:rPr lang="en-US" sz="4400" dirty="0"/>
              <a:t>By: USF Center for Urban Transportation Research</a:t>
            </a:r>
            <a:endParaRPr lang="en-US" sz="3600" dirty="0"/>
          </a:p>
          <a:p>
            <a:pPr marL="0" indent="0">
              <a:buNone/>
            </a:pPr>
            <a:r>
              <a:rPr lang="en-US" sz="4400" dirty="0"/>
              <a:t> </a:t>
            </a:r>
          </a:p>
          <a:p>
            <a:pPr marL="0" indent="0">
              <a:buNone/>
            </a:pPr>
            <a:endParaRPr lang="en-US" dirty="0"/>
          </a:p>
        </p:txBody>
      </p:sp>
      <p:sp>
        <p:nvSpPr>
          <p:cNvPr id="5" name="Content Placeholder 2"/>
          <p:cNvSpPr>
            <a:spLocks noGrp="1"/>
          </p:cNvSpPr>
          <p:nvPr>
            <p:ph sz="half" idx="2"/>
          </p:nvPr>
        </p:nvSpPr>
        <p:spPr>
          <a:xfrm>
            <a:off x="4965700" y="1285568"/>
            <a:ext cx="3886200" cy="5157020"/>
          </a:xfrm>
        </p:spPr>
        <p:txBody>
          <a:bodyPr>
            <a:normAutofit fontScale="25000" lnSpcReduction="20000"/>
          </a:bodyPr>
          <a:lstStyle/>
          <a:p>
            <a:r>
              <a:rPr lang="en-US" sz="4400" b="1" dirty="0"/>
              <a:t>Independent Assessment of the Florida Medicaid NET Program</a:t>
            </a:r>
          </a:p>
          <a:p>
            <a:pPr marL="400050" lvl="1" indent="0">
              <a:buNone/>
            </a:pPr>
            <a:r>
              <a:rPr lang="en-US" sz="4000" dirty="0"/>
              <a:t>LOUIS DE LA PARTE FLORIDA MENTAL HEALTH INSTITUTE AT THE UNIVERSITY OF SOUTH FLORIDA, SEPTEMBER 2016</a:t>
            </a:r>
          </a:p>
          <a:p>
            <a:endParaRPr lang="en-US" sz="4400" dirty="0"/>
          </a:p>
          <a:p>
            <a:r>
              <a:rPr lang="en-US" sz="4400" b="1" dirty="0"/>
              <a:t>Florida Transportation Disadvantaged Program Historic Policy and Funding Allocation Process Assessment</a:t>
            </a:r>
          </a:p>
          <a:p>
            <a:pPr marL="400050" lvl="1" indent="0">
              <a:buNone/>
            </a:pPr>
            <a:r>
              <a:rPr lang="en-US" sz="4000" dirty="0"/>
              <a:t>FLORIDA COMMISSION FOR THE TRANSPORTATION DISADVANTAGED, FEBRUARY 2017</a:t>
            </a:r>
          </a:p>
          <a:p>
            <a:pPr marL="400050" lvl="1" indent="0">
              <a:buNone/>
            </a:pPr>
            <a:r>
              <a:rPr lang="en-US" sz="4000" dirty="0"/>
              <a:t>By: USF Center for Urban Transportation Research</a:t>
            </a:r>
          </a:p>
          <a:p>
            <a:endParaRPr lang="en-US" sz="4400" dirty="0"/>
          </a:p>
          <a:p>
            <a:r>
              <a:rPr lang="en-US" sz="4400" b="1" dirty="0"/>
              <a:t>Unmet and Latent Demand for Transportation Disadvantaged Services</a:t>
            </a:r>
          </a:p>
          <a:p>
            <a:pPr marL="400050" lvl="1" indent="0">
              <a:buNone/>
            </a:pPr>
            <a:r>
              <a:rPr lang="en-US" sz="4000" dirty="0"/>
              <a:t>FLORIDA COMMISSION FOR THE TRANSPORTATION DISADVANTAGED, JANUARY 2014</a:t>
            </a:r>
          </a:p>
          <a:p>
            <a:pPr marL="400050" lvl="1" indent="0">
              <a:buNone/>
            </a:pPr>
            <a:r>
              <a:rPr lang="en-US" sz="4000" dirty="0"/>
              <a:t>By: USF Center for Urban Transportation Research</a:t>
            </a:r>
          </a:p>
          <a:p>
            <a:pPr lvl="1"/>
            <a:endParaRPr lang="en-US" sz="4000" dirty="0"/>
          </a:p>
          <a:p>
            <a:r>
              <a:rPr lang="en-US" sz="4400" b="1" dirty="0"/>
              <a:t>A Review of Compliance Requirements and Responsibilities for Transportation Services of Public Sponsored Programs and the Relationship of a Local for Hire Ordinance</a:t>
            </a:r>
          </a:p>
          <a:p>
            <a:pPr marL="400050" lvl="1" indent="0">
              <a:buNone/>
            </a:pPr>
            <a:r>
              <a:rPr lang="en-US" sz="4000" dirty="0"/>
              <a:t>FLORIDA DEPARTMENT OF TRANSPORTATION, JANUARY 2016</a:t>
            </a:r>
          </a:p>
          <a:p>
            <a:pPr marL="400050" lvl="1" indent="0">
              <a:buNone/>
            </a:pPr>
            <a:r>
              <a:rPr lang="en-US" sz="4000" dirty="0"/>
              <a:t>By: USF Center for Urban Transportation Research</a:t>
            </a:r>
          </a:p>
          <a:p>
            <a:endParaRPr lang="en-US" sz="4400" dirty="0"/>
          </a:p>
          <a:p>
            <a:r>
              <a:rPr lang="en-US" sz="4400" b="1" dirty="0"/>
              <a:t>Disability Etiquette for Transit Operators Training</a:t>
            </a:r>
          </a:p>
          <a:p>
            <a:pPr marL="400050" lvl="1" indent="0">
              <a:buNone/>
            </a:pPr>
            <a:r>
              <a:rPr lang="en-US" sz="4000" dirty="0"/>
              <a:t>FLORIDA DEPARTMENT OF TRANSPORTATION, OCTOBER 2010</a:t>
            </a:r>
          </a:p>
          <a:p>
            <a:pPr marL="400050" lvl="1" indent="0">
              <a:buNone/>
            </a:pPr>
            <a:r>
              <a:rPr lang="en-US" sz="4000" dirty="0"/>
              <a:t>By: USF Center for Urban Transportation Research</a:t>
            </a:r>
          </a:p>
          <a:p>
            <a:pPr lvl="1"/>
            <a:endParaRPr lang="en-US" sz="4000" dirty="0"/>
          </a:p>
          <a:p>
            <a:r>
              <a:rPr lang="en-US" sz="4400" b="1" dirty="0"/>
              <a:t>Americans with Disabilities Act (ADA) Complementary Transit Services Analysis</a:t>
            </a:r>
          </a:p>
          <a:p>
            <a:pPr marL="400050" lvl="1" indent="0">
              <a:buNone/>
            </a:pPr>
            <a:r>
              <a:rPr lang="en-US" sz="4000" dirty="0"/>
              <a:t>CITY OF TALLAHASSEE – STARMETRO, MARCH 2016</a:t>
            </a:r>
          </a:p>
          <a:p>
            <a:pPr marL="400050" lvl="1" indent="0">
              <a:buNone/>
            </a:pPr>
            <a:r>
              <a:rPr lang="en-US" sz="4000" dirty="0"/>
              <a:t>By: USF Center for Urban Transportation Research</a:t>
            </a:r>
          </a:p>
          <a:p>
            <a:pPr lvl="1"/>
            <a:endParaRPr lang="en-US" sz="4000" dirty="0"/>
          </a:p>
          <a:p>
            <a:pPr marL="0" indent="0">
              <a:buNone/>
            </a:pPr>
            <a:endParaRPr lang="en-US" sz="4400" dirty="0"/>
          </a:p>
          <a:p>
            <a:pPr marL="0" indent="0">
              <a:buNone/>
            </a:pPr>
            <a:r>
              <a:rPr lang="en-US" sz="4400" dirty="0"/>
              <a:t> </a:t>
            </a:r>
          </a:p>
          <a:p>
            <a:pPr marL="0" indent="0">
              <a:buNone/>
            </a:pPr>
            <a:endParaRPr lang="en-US" dirty="0"/>
          </a:p>
        </p:txBody>
      </p:sp>
      <p:sp>
        <p:nvSpPr>
          <p:cNvPr id="4" name="Oval 3"/>
          <p:cNvSpPr/>
          <p:nvPr/>
        </p:nvSpPr>
        <p:spPr>
          <a:xfrm>
            <a:off x="4965701" y="1765179"/>
            <a:ext cx="3765924" cy="119317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510276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 Best Practices Sampler</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rot="20641053">
            <a:off x="6461378" y="2582483"/>
            <a:ext cx="2285470" cy="991662"/>
          </a:xfr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66713" y="1566484"/>
            <a:ext cx="2918279" cy="1276238"/>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28954" y="4234438"/>
            <a:ext cx="3467819" cy="23118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67788" y="2819400"/>
            <a:ext cx="2169488" cy="1990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94087" y="4809457"/>
            <a:ext cx="32194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t="18322" b="19191"/>
          <a:stretch/>
        </p:blipFill>
        <p:spPr bwMode="auto">
          <a:xfrm>
            <a:off x="4274111" y="1120876"/>
            <a:ext cx="2843981" cy="177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262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CUTR PowerpointTemplate-fixed Headings_M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CUTR_PowerPoint_Template</Template>
  <TotalTime>1614</TotalTime>
  <Words>1247</Words>
  <Application>Microsoft Office PowerPoint</Application>
  <PresentationFormat>On-screen Show (4:3)</PresentationFormat>
  <Paragraphs>156</Paragraphs>
  <Slides>15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Arial Narrow</vt:lpstr>
      <vt:lpstr>Calibri</vt:lpstr>
      <vt:lpstr>Helvetica Neue</vt:lpstr>
      <vt:lpstr>Verdana</vt:lpstr>
      <vt:lpstr>Wingdings</vt:lpstr>
      <vt:lpstr>CUTR PowerpointTemplate-fixed Headings_MM</vt:lpstr>
      <vt:lpstr>Custom Design</vt:lpstr>
      <vt:lpstr>PowerPoint Presentation</vt:lpstr>
      <vt:lpstr>Overview</vt:lpstr>
      <vt:lpstr>We are CUTR…..</vt:lpstr>
      <vt:lpstr>Brief: Public Transportation Service Networks in Florida </vt:lpstr>
      <vt:lpstr>Different Users and Riders</vt:lpstr>
      <vt:lpstr>Different Trip Purposes</vt:lpstr>
      <vt:lpstr>Different Mobility Services</vt:lpstr>
      <vt:lpstr>Topical Studies and Research   (Selective Samples) </vt:lpstr>
      <vt:lpstr>Resource / Best Practices Sampler</vt:lpstr>
      <vt:lpstr>Samples of Best Practices</vt:lpstr>
      <vt:lpstr>Solutions: Illustrations of Innovation</vt:lpstr>
      <vt:lpstr>Illustrations of Innovation Solutions: Mobility Management</vt:lpstr>
      <vt:lpstr>Solutions: Regional Fare Systems</vt:lpstr>
      <vt:lpstr>PowerPoint Presentation</vt:lpstr>
      <vt:lpstr>PowerPoint Presentation</vt:lpstr>
    </vt:vector>
  </TitlesOfParts>
  <Company>University of South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 Robert</dc:creator>
  <cp:lastModifiedBy>Grendy Henry</cp:lastModifiedBy>
  <cp:revision>60</cp:revision>
  <dcterms:created xsi:type="dcterms:W3CDTF">2017-07-18T12:03:12Z</dcterms:created>
  <dcterms:modified xsi:type="dcterms:W3CDTF">2017-08-01T19:13:55Z</dcterms:modified>
</cp:coreProperties>
</file>